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80" r:id="rId2"/>
    <p:sldId id="336" r:id="rId3"/>
    <p:sldId id="261" r:id="rId4"/>
    <p:sldId id="312" r:id="rId5"/>
    <p:sldId id="266" r:id="rId6"/>
    <p:sldId id="263" r:id="rId7"/>
    <p:sldId id="267" r:id="rId8"/>
    <p:sldId id="337" r:id="rId9"/>
    <p:sldId id="314" r:id="rId10"/>
    <p:sldId id="315" r:id="rId11"/>
    <p:sldId id="260" r:id="rId12"/>
    <p:sldId id="269" r:id="rId13"/>
    <p:sldId id="270" r:id="rId14"/>
    <p:sldId id="271" r:id="rId15"/>
    <p:sldId id="275" r:id="rId16"/>
    <p:sldId id="276" r:id="rId17"/>
    <p:sldId id="319" r:id="rId18"/>
    <p:sldId id="278" r:id="rId19"/>
    <p:sldId id="277" r:id="rId20"/>
    <p:sldId id="282" r:id="rId21"/>
    <p:sldId id="322" r:id="rId22"/>
    <p:sldId id="283" r:id="rId23"/>
    <p:sldId id="284" r:id="rId24"/>
    <p:sldId id="286" r:id="rId25"/>
    <p:sldId id="285" r:id="rId26"/>
    <p:sldId id="287" r:id="rId27"/>
    <p:sldId id="307" r:id="rId28"/>
    <p:sldId id="288" r:id="rId29"/>
    <p:sldId id="289" r:id="rId30"/>
    <p:sldId id="325" r:id="rId31"/>
    <p:sldId id="327" r:id="rId32"/>
    <p:sldId id="290" r:id="rId33"/>
    <p:sldId id="323" r:id="rId34"/>
    <p:sldId id="328" r:id="rId35"/>
    <p:sldId id="324" r:id="rId36"/>
    <p:sldId id="292" r:id="rId37"/>
    <p:sldId id="293" r:id="rId38"/>
    <p:sldId id="294" r:id="rId39"/>
    <p:sldId id="295" r:id="rId40"/>
    <p:sldId id="296" r:id="rId41"/>
    <p:sldId id="321" r:id="rId42"/>
    <p:sldId id="335" r:id="rId43"/>
    <p:sldId id="333" r:id="rId44"/>
    <p:sldId id="334" r:id="rId45"/>
    <p:sldId id="299" r:id="rId46"/>
    <p:sldId id="331"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a:srgbClr val="00818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0" autoAdjust="0"/>
    <p:restoredTop sz="61153" autoAdjust="0"/>
  </p:normalViewPr>
  <p:slideViewPr>
    <p:cSldViewPr snapToGrid="0" snapToObjects="1">
      <p:cViewPr varScale="1">
        <p:scale>
          <a:sx n="63" d="100"/>
          <a:sy n="63" d="100"/>
        </p:scale>
        <p:origin x="-16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71E5176-69B0-4095-89B7-B15B1163EC3B}" type="datetimeFigureOut">
              <a:rPr lang="en-GB" smtClean="0"/>
              <a:pPr/>
              <a:t>11/02/2016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454FD3-C49C-46C6-A94E-1F7168A9C38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887E98-76F3-49E9-9FE4-DB4273BFA0C2}" type="datetimeFigureOut">
              <a:rPr lang="en-GB" smtClean="0"/>
              <a:pPr/>
              <a:t>11/02/2016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422CDC2-7A80-44BF-9F7C-3E273BAAFE9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umanism.org.uk/ceremoni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oodreads.com/author/show/2778055.Kurt_Vonnegu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Ask what reasons the</a:t>
            </a:r>
            <a:r>
              <a:rPr lang="en-GB" b="1" baseline="0" dirty="0" smtClean="0"/>
              <a:t> children have to believe things</a:t>
            </a:r>
          </a:p>
          <a:p>
            <a:endParaRPr lang="en-GB" b="1" baseline="0" dirty="0" smtClean="0"/>
          </a:p>
          <a:p>
            <a:r>
              <a:rPr lang="en-GB" b="1" baseline="0" dirty="0" smtClean="0"/>
              <a:t>Do they think the reasons above are good reasons?</a:t>
            </a:r>
          </a:p>
          <a:p>
            <a:endParaRPr lang="en-GB" b="0" baseline="0" dirty="0" smtClean="0"/>
          </a:p>
          <a:p>
            <a:r>
              <a:rPr lang="en-GB" b="0" baseline="0" dirty="0" smtClean="0"/>
              <a:t>Humanists use the reasons on the right</a:t>
            </a:r>
            <a:endParaRPr lang="en-GB" b="0" dirty="0" smtClean="0"/>
          </a:p>
          <a:p>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2422CDC2-7A80-44BF-9F7C-3E273BAAFE9C}"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 can our beliefs be mistaken?</a:t>
            </a:r>
          </a:p>
          <a:p>
            <a:pPr>
              <a:buFont typeface="Arial" pitchFamily="34" charset="0"/>
              <a:buChar char="•"/>
            </a:pPr>
            <a:r>
              <a:rPr lang="en-GB" dirty="0" smtClean="0"/>
              <a:t> Illusions</a:t>
            </a:r>
          </a:p>
          <a:p>
            <a:pPr>
              <a:buFont typeface="Arial" pitchFamily="34" charset="0"/>
              <a:buChar char="•"/>
            </a:pPr>
            <a:r>
              <a:rPr lang="en-GB" dirty="0" smtClean="0"/>
              <a:t> Hallucinations</a:t>
            </a:r>
          </a:p>
          <a:p>
            <a:pPr>
              <a:buFont typeface="Arial" pitchFamily="34" charset="0"/>
              <a:buChar char="•"/>
            </a:pPr>
            <a:r>
              <a:rPr lang="en-GB" dirty="0" smtClean="0"/>
              <a:t> Lying</a:t>
            </a:r>
          </a:p>
          <a:p>
            <a:pPr>
              <a:buFont typeface="Arial" pitchFamily="34" charset="0"/>
              <a:buChar char="•"/>
            </a:pPr>
            <a:r>
              <a:rPr lang="en-GB" dirty="0" smtClean="0"/>
              <a:t> Bias</a:t>
            </a:r>
          </a:p>
          <a:p>
            <a:pPr>
              <a:buFont typeface="Arial" pitchFamily="34" charset="0"/>
              <a:buChar char="•"/>
            </a:pPr>
            <a:r>
              <a:rPr lang="en-GB" dirty="0" smtClean="0"/>
              <a:t> Mistakes</a:t>
            </a:r>
          </a:p>
          <a:p>
            <a:pPr>
              <a:buFont typeface="Arial" pitchFamily="34" charset="0"/>
              <a:buChar char="•"/>
            </a:pPr>
            <a:r>
              <a:rPr lang="en-GB" dirty="0" smtClean="0"/>
              <a:t> Possible for many people</a:t>
            </a:r>
            <a:r>
              <a:rPr lang="en-GB" baseline="0" dirty="0" smtClean="0"/>
              <a:t> to be wrong about the same thing (e.g. Earth orbiting Sun)</a:t>
            </a:r>
            <a:endParaRPr lang="en-GB" dirty="0" smtClean="0"/>
          </a:p>
          <a:p>
            <a:pPr>
              <a:buFont typeface="Arial" pitchFamily="34" charset="0"/>
              <a:buChar char="•"/>
            </a:pPr>
            <a:r>
              <a:rPr lang="en-GB" dirty="0" smtClean="0"/>
              <a:t> Wanting something to be true is not knowing</a:t>
            </a:r>
          </a:p>
          <a:p>
            <a:pPr>
              <a:buFont typeface="Arial" pitchFamily="34" charset="0"/>
              <a:buChar char="•"/>
            </a:pPr>
            <a:r>
              <a:rPr lang="en-GB" dirty="0" smtClean="0"/>
              <a:t> Poor tests</a:t>
            </a:r>
          </a:p>
          <a:p>
            <a:pPr>
              <a:buFont typeface="Arial" pitchFamily="34" charset="0"/>
              <a:buChar char="•"/>
            </a:pPr>
            <a:r>
              <a:rPr lang="en-GB" dirty="0" smtClean="0"/>
              <a:t> Flawed logic</a:t>
            </a: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celebrate our ability to understand the world we live 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in the importance of reason and evidence to decide what to believe. They believe that scientific investigation and testing is the best way to find out facts about the world.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Science tells us to find truth we must first observe the world around us and form hypotheses. We then ask what would happen if such a hypothesis were true and make predictions. We then test those predictions with experiments and look for evidence our hypothesis is correct. We should then use further testing to recheck our hypothesis and form a conclusion.</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Extension question: What counts as good evidence?</a:t>
            </a: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i="0" kern="1200" dirty="0" smtClean="0">
                <a:solidFill>
                  <a:schemeClr val="tx1"/>
                </a:solidFill>
                <a:latin typeface="+mn-lt"/>
                <a:ea typeface="+mn-ea"/>
                <a:cs typeface="+mn-cs"/>
              </a:rPr>
              <a:t>Humanists believe science is important for several reasons</a:t>
            </a:r>
          </a:p>
          <a:p>
            <a:endParaRPr lang="en-GB" sz="1200" i="0" kern="1200" dirty="0" smtClean="0">
              <a:solidFill>
                <a:schemeClr val="tx1"/>
              </a:solidFill>
              <a:latin typeface="+mn-lt"/>
              <a:ea typeface="+mn-ea"/>
              <a:cs typeface="+mn-cs"/>
            </a:endParaRPr>
          </a:p>
          <a:p>
            <a:pPr lvl="0"/>
            <a:r>
              <a:rPr lang="en-GB" sz="1200" i="0" kern="1200" dirty="0" smtClean="0">
                <a:solidFill>
                  <a:schemeClr val="tx1"/>
                </a:solidFill>
                <a:latin typeface="+mn-lt"/>
                <a:ea typeface="+mn-ea"/>
                <a:cs typeface="+mn-cs"/>
              </a:rPr>
              <a:t>Curiosity: human beings have a psychological desire for truth - we don’t want to live lives based on untruths</a:t>
            </a:r>
          </a:p>
          <a:p>
            <a:pPr lvl="0"/>
            <a:r>
              <a:rPr lang="en-GB" sz="1200" i="0" kern="1200" dirty="0" smtClean="0">
                <a:solidFill>
                  <a:schemeClr val="tx1"/>
                </a:solidFill>
                <a:latin typeface="+mn-lt"/>
                <a:ea typeface="+mn-ea"/>
                <a:cs typeface="+mn-cs"/>
              </a:rPr>
              <a:t>Benefits: new technology and social justice – science has helped us to cure disease, taken us to space</a:t>
            </a:r>
          </a:p>
          <a:p>
            <a:pPr lvl="0"/>
            <a:r>
              <a:rPr lang="en-GB" sz="1200" i="0" kern="1200" dirty="0" smtClean="0">
                <a:solidFill>
                  <a:schemeClr val="tx1"/>
                </a:solidFill>
                <a:latin typeface="+mn-lt"/>
                <a:ea typeface="+mn-ea"/>
                <a:cs typeface="+mn-cs"/>
              </a:rPr>
              <a:t>Enriches our lives: the fact we can learn about the world gives value to humanity</a:t>
            </a:r>
          </a:p>
          <a:p>
            <a:endParaRPr lang="en-GB" dirty="0" smtClean="0"/>
          </a:p>
          <a:p>
            <a:r>
              <a:rPr lang="en-GB" sz="1200" kern="1200" dirty="0" smtClean="0">
                <a:solidFill>
                  <a:schemeClr val="tx1"/>
                </a:solidFill>
                <a:latin typeface="+mn-lt"/>
                <a:ea typeface="+mn-ea"/>
                <a:cs typeface="+mn-cs"/>
              </a:rPr>
              <a:t>‘The good life is one inspired by love and guided by knowledge’</a:t>
            </a:r>
          </a:p>
          <a:p>
            <a:r>
              <a:rPr lang="en-GB" sz="1200" kern="1200" dirty="0" smtClean="0">
                <a:solidFill>
                  <a:schemeClr val="tx1"/>
                </a:solidFill>
                <a:latin typeface="+mn-lt"/>
                <a:ea typeface="+mn-ea"/>
                <a:cs typeface="+mn-cs"/>
              </a:rPr>
              <a:t>(Bertrand Russell, 1872-1970)</a:t>
            </a:r>
          </a:p>
          <a:p>
            <a:endParaRPr lang="en-GB" dirty="0" smtClean="0"/>
          </a:p>
          <a:p>
            <a:r>
              <a:rPr lang="en-GB" sz="1200" i="0" kern="1200" dirty="0" smtClean="0">
                <a:solidFill>
                  <a:schemeClr val="tx1"/>
                </a:solidFill>
                <a:latin typeface="+mn-lt"/>
                <a:ea typeface="+mn-ea"/>
                <a:cs typeface="+mn-cs"/>
              </a:rPr>
              <a:t>Science is able to answer many of the questions we were unable to answer in the past or correct the answers we previously had.</a:t>
            </a:r>
            <a:r>
              <a:rPr lang="en-GB" sz="1200" i="0" kern="1200" baseline="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E.g.</a:t>
            </a:r>
          </a:p>
          <a:p>
            <a:pPr lvl="0">
              <a:buFont typeface="Arial" pitchFamily="34" charset="0"/>
              <a:buChar char="•"/>
            </a:pPr>
            <a:r>
              <a:rPr lang="en-GB" sz="1200" i="0" kern="1200" dirty="0" smtClean="0">
                <a:solidFill>
                  <a:schemeClr val="tx1"/>
                </a:solidFill>
                <a:latin typeface="+mn-lt"/>
                <a:ea typeface="+mn-ea"/>
                <a:cs typeface="+mn-cs"/>
              </a:rPr>
              <a:t> What causes bad weather and natural disasters?</a:t>
            </a:r>
          </a:p>
          <a:p>
            <a:pPr lvl="0">
              <a:buFont typeface="Arial" pitchFamily="34" charset="0"/>
              <a:buChar char="•"/>
            </a:pPr>
            <a:r>
              <a:rPr lang="en-GB" sz="1200" i="0" kern="1200" dirty="0" smtClean="0">
                <a:solidFill>
                  <a:schemeClr val="tx1"/>
                </a:solidFill>
                <a:latin typeface="+mn-lt"/>
                <a:ea typeface="+mn-ea"/>
                <a:cs typeface="+mn-cs"/>
              </a:rPr>
              <a:t> What causes disease?</a:t>
            </a:r>
          </a:p>
          <a:p>
            <a:pPr lvl="0">
              <a:buFont typeface="Arial" pitchFamily="34" charset="0"/>
              <a:buChar char="•"/>
            </a:pPr>
            <a:r>
              <a:rPr lang="en-GB" sz="1200" i="0" kern="1200" dirty="0" smtClean="0">
                <a:solidFill>
                  <a:schemeClr val="tx1"/>
                </a:solidFill>
                <a:latin typeface="+mn-lt"/>
                <a:ea typeface="+mn-ea"/>
                <a:cs typeface="+mn-cs"/>
              </a:rPr>
              <a:t> Why does it look like the Sun orbits the Earth?</a:t>
            </a:r>
          </a:p>
          <a:p>
            <a:pPr lvl="0">
              <a:buFont typeface="Arial" pitchFamily="34" charset="0"/>
              <a:buChar char="•"/>
            </a:pPr>
            <a:r>
              <a:rPr lang="en-GB" sz="1200" i="0" kern="1200" dirty="0" smtClean="0">
                <a:solidFill>
                  <a:schemeClr val="tx1"/>
                </a:solidFill>
                <a:latin typeface="+mn-lt"/>
                <a:ea typeface="+mn-ea"/>
                <a:cs typeface="+mn-cs"/>
              </a:rPr>
              <a:t> What are we made from?</a:t>
            </a:r>
          </a:p>
          <a:p>
            <a:pPr lvl="0">
              <a:buFont typeface="Arial" pitchFamily="34" charset="0"/>
              <a:buChar char="•"/>
            </a:pPr>
            <a:r>
              <a:rPr lang="en-GB" sz="1200" i="0" kern="1200" dirty="0" smtClean="0">
                <a:solidFill>
                  <a:schemeClr val="tx1"/>
                </a:solidFill>
                <a:latin typeface="+mn-lt"/>
                <a:ea typeface="+mn-ea"/>
                <a:cs typeface="+mn-cs"/>
              </a:rPr>
              <a:t> Why do living things appear designed for the world they live in?</a:t>
            </a:r>
          </a:p>
          <a:p>
            <a:pPr lvl="0">
              <a:buFont typeface="Arial" pitchFamily="34" charset="0"/>
              <a:buChar char="•"/>
            </a:pPr>
            <a:r>
              <a:rPr lang="en-GB" sz="1200" i="0" kern="1200" dirty="0" smtClean="0">
                <a:solidFill>
                  <a:schemeClr val="tx1"/>
                </a:solidFill>
                <a:latin typeface="+mn-lt"/>
                <a:ea typeface="+mn-ea"/>
                <a:cs typeface="+mn-cs"/>
              </a:rPr>
              <a:t> Why is there such diversity of life?</a:t>
            </a:r>
          </a:p>
          <a:p>
            <a:pPr lvl="0">
              <a:buFont typeface="Arial" pitchFamily="34" charset="0"/>
              <a:buChar char="•"/>
            </a:pPr>
            <a:r>
              <a:rPr lang="en-GB" sz="1200" i="0" kern="1200" dirty="0" smtClean="0">
                <a:solidFill>
                  <a:schemeClr val="tx1"/>
                </a:solidFill>
                <a:latin typeface="+mn-lt"/>
                <a:ea typeface="+mn-ea"/>
                <a:cs typeface="+mn-cs"/>
              </a:rPr>
              <a:t> Why do certain things appear beautiful?</a:t>
            </a:r>
          </a:p>
          <a:p>
            <a:pPr lvl="0">
              <a:buFont typeface="Arial" pitchFamily="34" charset="0"/>
              <a:buChar char="•"/>
            </a:pPr>
            <a:r>
              <a:rPr lang="en-GB" sz="1200" i="0" kern="1200" dirty="0" smtClean="0">
                <a:solidFill>
                  <a:schemeClr val="tx1"/>
                </a:solidFill>
                <a:latin typeface="+mn-lt"/>
                <a:ea typeface="+mn-ea"/>
                <a:cs typeface="+mn-cs"/>
              </a:rPr>
              <a:t> Where do human beings come from?</a:t>
            </a:r>
          </a:p>
          <a:p>
            <a:pPr lvl="0">
              <a:buFont typeface="Arial" pitchFamily="34" charset="0"/>
              <a:buChar char="•"/>
            </a:pPr>
            <a:r>
              <a:rPr lang="en-GB" sz="1200" i="0" kern="1200" dirty="0" smtClean="0">
                <a:solidFill>
                  <a:schemeClr val="tx1"/>
                </a:solidFill>
                <a:latin typeface="+mn-lt"/>
                <a:ea typeface="+mn-ea"/>
                <a:cs typeface="+mn-cs"/>
              </a:rPr>
              <a:t> How did the universe begin?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questions we still do not have the complete answer for, however, many humanists believe that the history of scientific progress has taught us that we should be cautious before invoking supernatural explanations.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It’s not surprising that people in the past might have explained natural phenomenon using supernatural ideas: without greater knowledge of the natural world it would have been difficult to explain why the sun rose and set or people became ill. Science has given us a better way to answer these questions and to test our answers.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Some people believe faith, revelation, and the authority of sacred texts can reveal truth. Humanists do not</a:t>
            </a:r>
            <a:r>
              <a:rPr lang="en-GB" sz="1200" i="0" kern="1200" baseline="0" dirty="0" smtClean="0">
                <a:solidFill>
                  <a:schemeClr val="tx1"/>
                </a:solidFill>
                <a:latin typeface="+mn-lt"/>
                <a:ea typeface="+mn-ea"/>
                <a:cs typeface="+mn-cs"/>
              </a:rPr>
              <a:t>.</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Many humanists are wary of the ‘wisdom’ of powerful people because they can often use mistruths to help cement their power or tell us what we want to hear to remain popular. </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do tend to trust what scientists tell them. Humanists recognise that we can’t test everything ourselves and so sometimes we have to trust what we read or the information provided by other people. However, they think we should always think carefully about the claims made by others and if we are unsure we should check using other sources of evidence. We might not be able to test everything for ourselves, but being able to test claims is important for humanists. The claims made by science can be tested so we can investigate whether to trust them or not.</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They recognise that scientists sometimes make mistakes. And humanists recognise that science does not give us certainty. The truths of science are provisional. Further evidence can change our understanding (for example when the evidence pointed to the fact the earth orbited the sun, not the other way round). For many humanists this means we can never be absolutely certain of anything, however, most humanists are comfortable that we must live with uncertainty in our lives. There may possibly always be questions we cannot answer, questions beyond our microscopes or our telescopes. However, this does not mean we should abandon seeking the truth. Even if occasionally science makes mistakes, it does make progress and we are forever improving our understanding of the world.</a:t>
            </a:r>
          </a:p>
          <a:p>
            <a:r>
              <a:rPr lang="en-GB" sz="1200" i="0" kern="1200" dirty="0" smtClean="0">
                <a:solidFill>
                  <a:schemeClr val="tx1"/>
                </a:solidFill>
                <a:latin typeface="+mn-lt"/>
                <a:ea typeface="+mn-ea"/>
                <a:cs typeface="+mn-cs"/>
              </a:rPr>
              <a:t> </a:t>
            </a:r>
          </a:p>
          <a:p>
            <a:r>
              <a:rPr lang="en-GB" sz="1200" b="0" i="0" kern="1200" dirty="0" smtClean="0">
                <a:solidFill>
                  <a:schemeClr val="tx1"/>
                </a:solidFill>
                <a:latin typeface="+mn-lt"/>
                <a:ea typeface="+mn-ea"/>
                <a:cs typeface="+mn-cs"/>
              </a:rPr>
              <a:t>Other quotes:</a:t>
            </a:r>
          </a:p>
          <a:p>
            <a:pPr lvl="0"/>
            <a:r>
              <a:rPr lang="en-GB" sz="1200" i="0" kern="1200" dirty="0" smtClean="0">
                <a:solidFill>
                  <a:schemeClr val="tx1"/>
                </a:solidFill>
                <a:latin typeface="+mn-lt"/>
                <a:ea typeface="+mn-ea"/>
                <a:cs typeface="+mn-cs"/>
              </a:rPr>
              <a:t>‘What sort of thing is it reasonable to believe without proof?’ – Bertrand Russell</a:t>
            </a:r>
          </a:p>
          <a:p>
            <a:pPr lvl="0"/>
            <a:r>
              <a:rPr lang="en-GB" sz="1200" i="0" kern="1200" dirty="0" smtClean="0">
                <a:solidFill>
                  <a:schemeClr val="tx1"/>
                </a:solidFill>
                <a:latin typeface="+mn-lt"/>
                <a:ea typeface="+mn-ea"/>
                <a:cs typeface="+mn-cs"/>
              </a:rPr>
              <a:t>‘Do whatever it takes to avoid fooling yourself into thinking something is true that is not, or that something is not true that is.’ - Neil de Grasse Tyson, on summarising the scientific method</a:t>
            </a:r>
          </a:p>
          <a:p>
            <a:pPr lvl="0"/>
            <a:r>
              <a:rPr lang="en-GB" sz="1200" i="0" kern="1200" dirty="0" smtClean="0">
                <a:solidFill>
                  <a:schemeClr val="tx1"/>
                </a:solidFill>
                <a:latin typeface="+mn-lt"/>
                <a:ea typeface="+mn-ea"/>
                <a:cs typeface="+mn-cs"/>
              </a:rPr>
              <a:t>‘When the facts change, I change my mind. What do you do?’ – JM Keynes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Best to ask the children the</a:t>
            </a:r>
            <a:r>
              <a:rPr lang="en-US" sz="1200" b="1" i="0" kern="1200" baseline="0" dirty="0" smtClean="0">
                <a:solidFill>
                  <a:schemeClr val="tx1"/>
                </a:solidFill>
                <a:latin typeface="+mn-lt"/>
                <a:ea typeface="+mn-ea"/>
                <a:cs typeface="+mn-cs"/>
              </a:rPr>
              <a:t> question instead of giving examples yourself. T</a:t>
            </a:r>
            <a:r>
              <a:rPr lang="en-US" sz="1200" b="1" i="0" kern="1200" dirty="0" smtClean="0">
                <a:solidFill>
                  <a:schemeClr val="tx1"/>
                </a:solidFill>
                <a:latin typeface="+mn-lt"/>
                <a:ea typeface="+mn-ea"/>
                <a:cs typeface="+mn-cs"/>
              </a:rPr>
              <a:t>his can avoid the risk of you comparing belief in gods to belief in fairies which has the potential to cause offence.</a:t>
            </a:r>
          </a:p>
          <a:p>
            <a:endParaRPr lang="en-US" sz="1200" b="1"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don’t believe in a god or gods (or are at believe we can’t know whether</a:t>
            </a:r>
            <a:r>
              <a:rPr lang="en-GB" sz="1200" i="0" kern="1200" baseline="0" dirty="0" smtClean="0">
                <a:solidFill>
                  <a:schemeClr val="tx1"/>
                </a:solidFill>
                <a:latin typeface="+mn-lt"/>
                <a:ea typeface="+mn-ea"/>
                <a:cs typeface="+mn-cs"/>
              </a:rPr>
              <a:t> one exists)</a:t>
            </a:r>
            <a:r>
              <a:rPr lang="en-GB" sz="1200" i="0" kern="1200" dirty="0" smtClean="0">
                <a:solidFill>
                  <a:schemeClr val="tx1"/>
                </a:solidFill>
                <a:latin typeface="+mn-lt"/>
                <a:ea typeface="+mn-ea"/>
                <a:cs typeface="+mn-cs"/>
              </a:rPr>
              <a:t>, the supernatural, or an afterlife: they don’t believe there is any good evidence to believe in them.</a:t>
            </a:r>
          </a:p>
          <a:p>
            <a:r>
              <a:rPr lang="en-GB" sz="1200" i="0" kern="1200" dirty="0" smtClean="0">
                <a:solidFill>
                  <a:schemeClr val="tx1"/>
                </a:solidFill>
                <a:latin typeface="+mn-lt"/>
                <a:ea typeface="+mn-ea"/>
                <a:cs typeface="+mn-cs"/>
              </a:rPr>
              <a:t> </a:t>
            </a:r>
          </a:p>
          <a:p>
            <a:r>
              <a:rPr lang="en-US" sz="1200" i="0" kern="1200" dirty="0" smtClean="0">
                <a:solidFill>
                  <a:schemeClr val="tx1"/>
                </a:solidFill>
                <a:latin typeface="+mn-lt"/>
                <a:ea typeface="+mn-ea"/>
                <a:cs typeface="+mn-cs"/>
              </a:rPr>
              <a:t>Also: ghosts, telepathic powers, alternative medicine, end of world claims, fairies, spirits,</a:t>
            </a:r>
            <a:r>
              <a:rPr lang="en-US" sz="1200" i="0" kern="1200" baseline="0" dirty="0" smtClean="0">
                <a:solidFill>
                  <a:schemeClr val="tx1"/>
                </a:solidFill>
                <a:latin typeface="+mn-lt"/>
                <a:ea typeface="+mn-ea"/>
                <a:cs typeface="+mn-cs"/>
              </a:rPr>
              <a:t> claims of mediums</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believe in the importance of our senses but recognise that they can sometimes be mistaken. We should always ask ourselves whether it is more likely that what we have seen is true, for example a UFO in the sky, or whether we were perhaps mistaken.</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i="0" kern="1200" dirty="0" smtClean="0">
                <a:solidFill>
                  <a:schemeClr val="tx1"/>
                </a:solidFill>
                <a:latin typeface="+mn-lt"/>
                <a:ea typeface="+mn-ea"/>
                <a:cs typeface="+mn-cs"/>
              </a:rPr>
              <a:t>Most religious people believe in a god or gods (Buddhists are probably the most obvious exception)</a:t>
            </a:r>
            <a:r>
              <a:rPr lang="en-GB" sz="1200" i="0" kern="1200" baseline="0" dirty="0" smtClean="0">
                <a:solidFill>
                  <a:schemeClr val="tx1"/>
                </a:solidFill>
                <a:latin typeface="+mn-lt"/>
                <a:ea typeface="+mn-ea"/>
                <a:cs typeface="+mn-cs"/>
              </a:rPr>
              <a:t> and in some invisible reality beyond the physical world.</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don’t believe in a god or gods (atheists) or at least believe we can never know if </a:t>
            </a:r>
            <a:r>
              <a:rPr lang="en-GB" sz="1200" i="0" kern="1200" dirty="0" smtClean="0">
                <a:solidFill>
                  <a:schemeClr val="tx1"/>
                </a:solidFill>
                <a:latin typeface="+mn-lt"/>
                <a:ea typeface="+mn-ea"/>
                <a:cs typeface="+mn-cs"/>
              </a:rPr>
              <a:t>one exists or </a:t>
            </a:r>
            <a:r>
              <a:rPr lang="en-GB" sz="1200" i="0" kern="1200" dirty="0" smtClean="0">
                <a:solidFill>
                  <a:schemeClr val="tx1"/>
                </a:solidFill>
                <a:latin typeface="+mn-lt"/>
                <a:ea typeface="+mn-ea"/>
                <a:cs typeface="+mn-cs"/>
              </a:rPr>
              <a:t>not (agnostics). Humanists live as if there is no god or supernatural agency intervening in this world or taking an interest in human affairs. Nor do they believe in a world beyond the natural,</a:t>
            </a:r>
            <a:r>
              <a:rPr lang="en-GB" sz="1200" i="0" kern="1200" baseline="0" dirty="0" smtClean="0">
                <a:solidFill>
                  <a:schemeClr val="tx1"/>
                </a:solidFill>
                <a:latin typeface="+mn-lt"/>
                <a:ea typeface="+mn-ea"/>
                <a:cs typeface="+mn-cs"/>
              </a:rPr>
              <a:t> physical world.</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Humanists don’t see any good evidence or reason to believe</a:t>
            </a:r>
            <a:r>
              <a:rPr lang="en-GB" sz="1200" i="0" kern="1200" baseline="0" dirty="0" smtClean="0">
                <a:solidFill>
                  <a:schemeClr val="tx1"/>
                </a:solidFill>
                <a:latin typeface="+mn-lt"/>
                <a:ea typeface="+mn-ea"/>
                <a:cs typeface="+mn-cs"/>
              </a:rPr>
              <a:t> in </a:t>
            </a:r>
            <a:r>
              <a:rPr lang="en-GB" sz="1200" i="0" kern="1200" dirty="0" smtClean="0">
                <a:solidFill>
                  <a:schemeClr val="tx1"/>
                </a:solidFill>
                <a:latin typeface="+mn-lt"/>
                <a:ea typeface="+mn-ea"/>
                <a:cs typeface="+mn-cs"/>
              </a:rPr>
              <a:t>a god. They don’t believe that many of the arguments put forward for the existence of a god constitute proof.</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r>
              <a:rPr lang="en-GB" dirty="0" smtClean="0"/>
              <a:t>‘</a:t>
            </a:r>
            <a:r>
              <a:rPr lang="en-GB" sz="1200" dirty="0" smtClean="0"/>
              <a:t>We are all atheists about most of the gods that humanity has ever believed in. Some of us just go one god further.’</a:t>
            </a:r>
            <a:r>
              <a:rPr lang="en-GB" sz="1200" baseline="0" dirty="0" smtClean="0"/>
              <a:t> </a:t>
            </a:r>
            <a:r>
              <a:rPr lang="en-GB" sz="1200" dirty="0" smtClean="0"/>
              <a:t>Richard Dawkins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r>
              <a:rPr lang="en-GB" i="0" dirty="0" smtClean="0"/>
              <a:t>Is it possible to be certain?</a:t>
            </a:r>
          </a:p>
          <a:p>
            <a:r>
              <a:rPr lang="en-GB" sz="1200" i="0" kern="1200" dirty="0" smtClean="0">
                <a:solidFill>
                  <a:schemeClr val="tx1"/>
                </a:solidFill>
                <a:latin typeface="+mn-lt"/>
                <a:ea typeface="+mn-ea"/>
                <a:cs typeface="+mn-cs"/>
              </a:rPr>
              <a:t>It is impossible to prove that something does not </a:t>
            </a:r>
            <a:r>
              <a:rPr lang="en-GB" sz="1200" i="0" kern="1200" dirty="0" smtClean="0">
                <a:solidFill>
                  <a:schemeClr val="tx1"/>
                </a:solidFill>
                <a:latin typeface="+mn-lt"/>
                <a:ea typeface="+mn-ea"/>
                <a:cs typeface="+mn-cs"/>
              </a:rPr>
              <a:t>exist?</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You</a:t>
            </a:r>
            <a:r>
              <a:rPr lang="en-GB" sz="1200" i="0" kern="1200" baseline="0" dirty="0" smtClean="0">
                <a:solidFill>
                  <a:schemeClr val="tx1"/>
                </a:solidFill>
                <a:latin typeface="+mn-lt"/>
                <a:ea typeface="+mn-ea"/>
                <a:cs typeface="+mn-cs"/>
              </a:rPr>
              <a:t> could c</a:t>
            </a:r>
            <a:r>
              <a:rPr lang="en-GB" sz="1200" i="0" kern="1200" dirty="0" smtClean="0">
                <a:solidFill>
                  <a:schemeClr val="tx1"/>
                </a:solidFill>
                <a:latin typeface="+mn-lt"/>
                <a:ea typeface="+mn-ea"/>
                <a:cs typeface="+mn-cs"/>
              </a:rPr>
              <a:t>hallenge students </a:t>
            </a:r>
            <a:r>
              <a:rPr lang="en-GB" sz="1200" i="0" kern="1200" dirty="0" smtClean="0">
                <a:solidFill>
                  <a:schemeClr val="tx1"/>
                </a:solidFill>
                <a:latin typeface="+mn-lt"/>
                <a:ea typeface="+mn-ea"/>
                <a:cs typeface="+mn-cs"/>
              </a:rPr>
              <a:t>to try and prove not an invisible unicorn in the classroom</a:t>
            </a:r>
          </a:p>
          <a:p>
            <a:endParaRPr lang="en-GB" i="0" dirty="0" smtClean="0"/>
          </a:p>
          <a:p>
            <a:r>
              <a:rPr lang="en-GB" sz="1200" i="0" kern="1200" dirty="0" smtClean="0">
                <a:solidFill>
                  <a:schemeClr val="tx1"/>
                </a:solidFill>
                <a:latin typeface="+mn-lt"/>
                <a:ea typeface="+mn-ea"/>
                <a:cs typeface="+mn-cs"/>
              </a:rPr>
              <a:t>Many theists claim they have certainty that a god exists. Some argue that atheism is just as fundamentalist a position as theism. However, many atheists accept that they can’t be certain that a god or gods do not exist, but live their lives as though there was no god, not as though there might be one. Some also argue that agnostics are simply people who don’t care or can’t make up their minds. It is true that some agnostics may not have thought about the question of god’s existence very much, however, others have considered the question a great deal and claim it is simply impossible to know.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argue that no evidence would convince a humanist or an atheist to believe in god; they would always try and argue the evidence away. On the contrary, many humanists are happy to change their beliefs according to evidence. Humanists would always look first for a natural rather than a supernatural explanation, but if the evidence were strong enough, then they would be happy to change their beliefs. This is one of the key differences between humanism and religions. Humanists are not committed to atheism, but they are committed to using evidence to inform their beliefs.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This</a:t>
            </a:r>
            <a:r>
              <a:rPr lang="en-GB" b="1" baseline="0" dirty="0" smtClean="0"/>
              <a:t> slide is probably only worth talking about if you have been asked to go into more detail on humanist beliefs about god</a:t>
            </a:r>
            <a:endParaRPr lang="en-GB" b="1" dirty="0" smtClean="0"/>
          </a:p>
          <a:p>
            <a:endParaRPr lang="en-GB" dirty="0" smtClean="0"/>
          </a:p>
          <a:p>
            <a:r>
              <a:rPr lang="en-GB" dirty="0" smtClean="0"/>
              <a:t>Ask children what they</a:t>
            </a:r>
            <a:r>
              <a:rPr lang="en-GB" baseline="0" dirty="0" smtClean="0"/>
              <a:t> think this campaign was about</a:t>
            </a:r>
          </a:p>
          <a:p>
            <a:endParaRPr lang="en-GB" baseline="0" dirty="0" smtClean="0"/>
          </a:p>
          <a:p>
            <a:r>
              <a:rPr lang="en-GB" sz="1200" i="0" kern="1200" dirty="0" smtClean="0">
                <a:solidFill>
                  <a:schemeClr val="tx1"/>
                </a:solidFill>
                <a:latin typeface="+mn-lt"/>
                <a:ea typeface="+mn-ea"/>
                <a:cs typeface="+mn-cs"/>
              </a:rPr>
              <a:t>Ask why do you think the particular words were used in the advert?</a:t>
            </a:r>
          </a:p>
          <a:p>
            <a:pPr lvl="0"/>
            <a:r>
              <a:rPr lang="en-GB" sz="1200" i="0" kern="1200" dirty="0" smtClean="0">
                <a:solidFill>
                  <a:schemeClr val="tx1"/>
                </a:solidFill>
                <a:latin typeface="+mn-lt"/>
                <a:ea typeface="+mn-ea"/>
                <a:cs typeface="+mn-cs"/>
              </a:rPr>
              <a:t>‘Probably’: humanists believe we cannot know for certain whether </a:t>
            </a:r>
            <a:r>
              <a:rPr lang="en-GB" sz="1200" i="0" kern="1200" dirty="0" smtClean="0">
                <a:solidFill>
                  <a:schemeClr val="tx1"/>
                </a:solidFill>
                <a:latin typeface="+mn-lt"/>
                <a:ea typeface="+mn-ea"/>
                <a:cs typeface="+mn-cs"/>
              </a:rPr>
              <a:t>a god exists or</a:t>
            </a:r>
            <a:r>
              <a:rPr lang="en-GB" sz="1200" i="0" kern="1200" baseline="0" dirty="0" smtClean="0">
                <a:solidFill>
                  <a:schemeClr val="tx1"/>
                </a:solidFill>
                <a:latin typeface="+mn-lt"/>
                <a:ea typeface="+mn-ea"/>
                <a:cs typeface="+mn-cs"/>
              </a:rPr>
              <a:t> not</a:t>
            </a:r>
            <a:r>
              <a:rPr lang="en-GB"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(however, many humanists live their lives as though he does not)</a:t>
            </a:r>
          </a:p>
          <a:p>
            <a:pPr lvl="0"/>
            <a:r>
              <a:rPr lang="en-GB" sz="1200" i="0" kern="1200" dirty="0" smtClean="0">
                <a:solidFill>
                  <a:schemeClr val="tx1"/>
                </a:solidFill>
                <a:latin typeface="+mn-lt"/>
                <a:ea typeface="+mn-ea"/>
                <a:cs typeface="+mn-cs"/>
              </a:rPr>
              <a:t>‘Stop worrying’: many humanists think that religion and the distraction of an afterlife can cause us to avoid focussing on the good things in this life; we don’t need to be afraid</a:t>
            </a:r>
          </a:p>
          <a:p>
            <a:pPr lvl="0"/>
            <a:r>
              <a:rPr lang="en-GB" sz="1200" i="0" kern="1200" dirty="0" smtClean="0">
                <a:solidFill>
                  <a:schemeClr val="tx1"/>
                </a:solidFill>
                <a:latin typeface="+mn-lt"/>
                <a:ea typeface="+mn-ea"/>
                <a:cs typeface="+mn-cs"/>
              </a:rPr>
              <a:t>‘Enjoy life’: many humanists believe that because there is no afterlife, we need to enjoy this live - Robert Ingersoll, a nineteenth century American humanist, said, “The time to be happy is now!”</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i="0" kern="1200" dirty="0" smtClean="0">
                <a:solidFill>
                  <a:schemeClr val="tx1"/>
                </a:solidFill>
                <a:latin typeface="+mn-lt"/>
                <a:ea typeface="+mn-ea"/>
                <a:cs typeface="+mn-cs"/>
              </a:rPr>
              <a:t>Only use this slide if</a:t>
            </a:r>
            <a:r>
              <a:rPr lang="en-GB" sz="1200" b="1" i="0" kern="1200" baseline="0" dirty="0" smtClean="0">
                <a:solidFill>
                  <a:schemeClr val="tx1"/>
                </a:solidFill>
                <a:latin typeface="+mn-lt"/>
                <a:ea typeface="+mn-ea"/>
                <a:cs typeface="+mn-cs"/>
              </a:rPr>
              <a:t> you’ve been asked specifically to address humanists non-belief in the existence of a god or gods</a:t>
            </a:r>
            <a:endParaRPr lang="en-GB" sz="1200" b="1"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Best not to address arguments</a:t>
            </a:r>
            <a:r>
              <a:rPr lang="en-GB" sz="1200" b="1" i="0" kern="1200" baseline="0" dirty="0" smtClean="0">
                <a:solidFill>
                  <a:schemeClr val="tx1"/>
                </a:solidFill>
                <a:latin typeface="+mn-lt"/>
                <a:ea typeface="+mn-ea"/>
                <a:cs typeface="+mn-cs"/>
              </a:rPr>
              <a:t> for and against the existence of god</a:t>
            </a:r>
            <a:r>
              <a:rPr lang="en-GB" sz="1200" b="1" i="0" kern="1200" dirty="0" smtClean="0">
                <a:solidFill>
                  <a:schemeClr val="tx1"/>
                </a:solidFill>
                <a:latin typeface="+mn-lt"/>
                <a:ea typeface="+mn-ea"/>
                <a:cs typeface="+mn-cs"/>
              </a:rPr>
              <a:t> too </a:t>
            </a:r>
            <a:r>
              <a:rPr lang="en-GB" sz="1200" b="1" i="0" kern="1200" dirty="0" smtClean="0">
                <a:solidFill>
                  <a:schemeClr val="tx1"/>
                </a:solidFill>
                <a:latin typeface="+mn-lt"/>
                <a:ea typeface="+mn-ea"/>
                <a:cs typeface="+mn-cs"/>
              </a:rPr>
              <a:t>deeply in</a:t>
            </a:r>
            <a:r>
              <a:rPr lang="en-GB" sz="1200" b="1" i="0" kern="1200" baseline="0" dirty="0" smtClean="0">
                <a:solidFill>
                  <a:schemeClr val="tx1"/>
                </a:solidFill>
                <a:latin typeface="+mn-lt"/>
                <a:ea typeface="+mn-ea"/>
                <a:cs typeface="+mn-cs"/>
              </a:rPr>
              <a:t> a general introduction</a:t>
            </a:r>
            <a:r>
              <a:rPr lang="en-GB" sz="1200" b="1" i="0" kern="1200" dirty="0" smtClean="0">
                <a:solidFill>
                  <a:schemeClr val="tx1"/>
                </a:solidFill>
                <a:latin typeface="+mn-lt"/>
                <a:ea typeface="+mn-ea"/>
                <a:cs typeface="+mn-cs"/>
              </a:rPr>
              <a:t> to Humanism</a:t>
            </a:r>
            <a:r>
              <a:rPr lang="en-GB" sz="1200" b="1" i="0" kern="1200" baseline="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unless </a:t>
            </a:r>
            <a:r>
              <a:rPr lang="en-GB" sz="1200" b="1" i="0" kern="1200" dirty="0" smtClean="0">
                <a:solidFill>
                  <a:schemeClr val="tx1"/>
                </a:solidFill>
                <a:latin typeface="+mn-lt"/>
                <a:ea typeface="+mn-ea"/>
                <a:cs typeface="+mn-cs"/>
              </a:rPr>
              <a:t>the school / teacher wants you to </a:t>
            </a:r>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You will probably have been invited to present what humanists believe in, not to present arguments against religion</a:t>
            </a: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don’t see any good evidence or reason to believe</a:t>
            </a:r>
            <a:r>
              <a:rPr lang="en-GB" sz="1200" i="0" kern="1200" baseline="0" dirty="0" smtClean="0">
                <a:solidFill>
                  <a:schemeClr val="tx1"/>
                </a:solidFill>
                <a:latin typeface="+mn-lt"/>
                <a:ea typeface="+mn-ea"/>
                <a:cs typeface="+mn-cs"/>
              </a:rPr>
              <a:t> in </a:t>
            </a:r>
            <a:r>
              <a:rPr lang="en-GB" sz="1200" i="0" kern="1200" dirty="0" smtClean="0">
                <a:solidFill>
                  <a:schemeClr val="tx1"/>
                </a:solidFill>
                <a:latin typeface="+mn-lt"/>
                <a:ea typeface="+mn-ea"/>
                <a:cs typeface="+mn-cs"/>
              </a:rPr>
              <a:t>a god. They don’t believe that many of the arguments put forward for the existence of a god constitute proof.</a:t>
            </a:r>
          </a:p>
          <a:p>
            <a:r>
              <a:rPr lang="en-GB" sz="1200" i="0" kern="1200" dirty="0" smtClean="0">
                <a:solidFill>
                  <a:schemeClr val="tx1"/>
                </a:solidFill>
                <a:latin typeface="+mn-lt"/>
                <a:ea typeface="+mn-ea"/>
                <a:cs typeface="+mn-cs"/>
              </a:rPr>
              <a:t> </a:t>
            </a:r>
          </a:p>
          <a:p>
            <a:pPr fontAlgn="t"/>
            <a:r>
              <a:rPr lang="en-GB" sz="1200" i="0" kern="1200" dirty="0" smtClean="0">
                <a:solidFill>
                  <a:schemeClr val="tx1"/>
                </a:solidFill>
                <a:latin typeface="+mn-lt"/>
                <a:ea typeface="+mn-ea"/>
                <a:cs typeface="+mn-cs"/>
              </a:rPr>
              <a:t>We are all atheists with regard to some gods – we all find some gods impossible to believe in. Almost everyone today rejects the existence of ancient gods such as Thor, Zeus, Apollo, Mithras, Osiris, Isis and Odin, yet once there were many people who believed in them and worshipped them for centuries. But there is no evidence for their existence. Humanists apply the same tests to the claims made for the existence of all </a:t>
            </a:r>
            <a:r>
              <a:rPr lang="en-GB" sz="1200" i="0" kern="1200" dirty="0" smtClean="0">
                <a:solidFill>
                  <a:schemeClr val="tx1"/>
                </a:solidFill>
                <a:latin typeface="+mn-lt"/>
                <a:ea typeface="+mn-ea"/>
                <a:cs typeface="+mn-cs"/>
              </a:rPr>
              <a:t>the god</a:t>
            </a:r>
            <a:r>
              <a:rPr lang="en-GB" sz="1200" i="0" kern="1200" baseline="0" dirty="0" smtClean="0">
                <a:solidFill>
                  <a:schemeClr val="tx1"/>
                </a:solidFill>
                <a:latin typeface="+mn-lt"/>
                <a:ea typeface="+mn-ea"/>
                <a:cs typeface="+mn-cs"/>
              </a:rPr>
              <a:t> people believe in</a:t>
            </a:r>
            <a:r>
              <a:rPr lang="en-GB"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today as to the gods of the past and, for that matter, to the existence of anything else. </a:t>
            </a:r>
            <a:r>
              <a:rPr lang="en-GB" sz="1200" i="0" kern="1200" dirty="0" smtClean="0">
                <a:solidFill>
                  <a:schemeClr val="tx1"/>
                </a:solidFill>
                <a:latin typeface="+mn-lt"/>
                <a:ea typeface="+mn-ea"/>
                <a:cs typeface="+mn-cs"/>
              </a:rPr>
              <a:t>They</a:t>
            </a:r>
            <a:r>
              <a:rPr lang="en-GB" sz="1200" i="0" kern="1200" baseline="0" dirty="0" smtClean="0">
                <a:solidFill>
                  <a:schemeClr val="tx1"/>
                </a:solidFill>
                <a:latin typeface="+mn-lt"/>
                <a:ea typeface="+mn-ea"/>
                <a:cs typeface="+mn-cs"/>
              </a:rPr>
              <a:t> ask w</a:t>
            </a:r>
            <a:r>
              <a:rPr lang="en-GB" sz="1200" i="0" kern="1200" dirty="0" smtClean="0">
                <a:solidFill>
                  <a:schemeClr val="tx1"/>
                </a:solidFill>
                <a:latin typeface="+mn-lt"/>
                <a:ea typeface="+mn-ea"/>
                <a:cs typeface="+mn-cs"/>
              </a:rPr>
              <a:t>hat </a:t>
            </a:r>
            <a:r>
              <a:rPr lang="en-GB" sz="1200" i="0" kern="1200" dirty="0" smtClean="0">
                <a:solidFill>
                  <a:schemeClr val="tx1"/>
                </a:solidFill>
                <a:latin typeface="+mn-lt"/>
                <a:ea typeface="+mn-ea"/>
                <a:cs typeface="+mn-cs"/>
              </a:rPr>
              <a:t>is the evidence?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 responses to arguments for the existence of god</a:t>
            </a:r>
          </a:p>
          <a:p>
            <a:pPr lvl="0">
              <a:buFont typeface="Arial" pitchFamily="34" charset="0"/>
              <a:buChar char="•"/>
            </a:pPr>
            <a:r>
              <a:rPr lang="en-GB" sz="1200" i="0" kern="1200" dirty="0" smtClean="0">
                <a:solidFill>
                  <a:schemeClr val="tx1"/>
                </a:solidFill>
                <a:latin typeface="+mn-lt"/>
                <a:ea typeface="+mn-ea"/>
                <a:cs typeface="+mn-cs"/>
              </a:rPr>
              <a:t> There are other explanations for revelation and miracles and plenty of evidence that prayer does not make a difference</a:t>
            </a:r>
          </a:p>
          <a:p>
            <a:pPr lvl="0">
              <a:buFont typeface="Arial" pitchFamily="34" charset="0"/>
              <a:buChar char="•"/>
            </a:pPr>
            <a:r>
              <a:rPr lang="en-GB" sz="1200" i="0" kern="1200" dirty="0" smtClean="0">
                <a:solidFill>
                  <a:schemeClr val="tx1"/>
                </a:solidFill>
                <a:latin typeface="+mn-lt"/>
                <a:ea typeface="+mn-ea"/>
                <a:cs typeface="+mn-cs"/>
              </a:rPr>
              <a:t> The fact lots of people believe in something does not make it true</a:t>
            </a:r>
          </a:p>
          <a:p>
            <a:pPr lvl="0">
              <a:buFont typeface="Arial" pitchFamily="34" charset="0"/>
              <a:buChar char="•"/>
            </a:pPr>
            <a:r>
              <a:rPr lang="en-GB" sz="1200" i="0" kern="1200" dirty="0" smtClean="0">
                <a:solidFill>
                  <a:schemeClr val="tx1"/>
                </a:solidFill>
                <a:latin typeface="+mn-lt"/>
                <a:ea typeface="+mn-ea"/>
                <a:cs typeface="+mn-cs"/>
              </a:rPr>
              <a:t> Beauty of the world – we have evolved to find certain things beautiful</a:t>
            </a:r>
          </a:p>
          <a:p>
            <a:pPr lvl="0">
              <a:buFont typeface="Arial" pitchFamily="34" charset="0"/>
              <a:buChar char="•"/>
            </a:pPr>
            <a:r>
              <a:rPr lang="en-GB" sz="1200" i="0" kern="1200" dirty="0" smtClean="0">
                <a:solidFill>
                  <a:schemeClr val="tx1"/>
                </a:solidFill>
                <a:latin typeface="+mn-lt"/>
                <a:ea typeface="+mn-ea"/>
                <a:cs typeface="+mn-cs"/>
              </a:rPr>
              <a:t> Argument from design – Darwin explained it away</a:t>
            </a:r>
          </a:p>
          <a:p>
            <a:pPr lvl="0">
              <a:buFont typeface="Arial" pitchFamily="34" charset="0"/>
              <a:buChar char="•"/>
            </a:pPr>
            <a:r>
              <a:rPr lang="en-GB" sz="1200" i="0" kern="1200" dirty="0" smtClean="0">
                <a:solidFill>
                  <a:schemeClr val="tx1"/>
                </a:solidFill>
                <a:latin typeface="+mn-lt"/>
                <a:ea typeface="+mn-ea"/>
                <a:cs typeface="+mn-cs"/>
              </a:rPr>
              <a:t> Ontological argument – flawed	</a:t>
            </a:r>
          </a:p>
          <a:p>
            <a:pPr lvl="0">
              <a:buFont typeface="Arial" pitchFamily="34" charset="0"/>
              <a:buChar char="•"/>
            </a:pPr>
            <a:r>
              <a:rPr lang="en-GB" sz="1200" i="0" kern="1200" dirty="0" smtClean="0">
                <a:solidFill>
                  <a:schemeClr val="tx1"/>
                </a:solidFill>
                <a:latin typeface="+mn-lt"/>
                <a:ea typeface="+mn-ea"/>
                <a:cs typeface="+mn-cs"/>
              </a:rPr>
              <a:t> Cosmological argument – just because we can’t yet fully explain the origin of the universe does not mean it needs to have been something supernatural – saying god created the universe, just pushes the question back a stage to </a:t>
            </a:r>
            <a:r>
              <a:rPr lang="en-GB" sz="1200" i="0" kern="1200" dirty="0" smtClean="0">
                <a:solidFill>
                  <a:schemeClr val="tx1"/>
                </a:solidFill>
                <a:latin typeface="+mn-lt"/>
                <a:ea typeface="+mn-ea"/>
                <a:cs typeface="+mn-cs"/>
              </a:rPr>
              <a:t>‘What </a:t>
            </a:r>
            <a:r>
              <a:rPr lang="en-GB" sz="1200" i="0" kern="1200" dirty="0" smtClean="0">
                <a:solidFill>
                  <a:schemeClr val="tx1"/>
                </a:solidFill>
                <a:latin typeface="+mn-lt"/>
                <a:ea typeface="+mn-ea"/>
                <a:cs typeface="+mn-cs"/>
              </a:rPr>
              <a:t>created </a:t>
            </a:r>
            <a:r>
              <a:rPr lang="en-GB" sz="1200" i="0" kern="1200" dirty="0" smtClean="0">
                <a:solidFill>
                  <a:schemeClr val="tx1"/>
                </a:solidFill>
                <a:latin typeface="+mn-lt"/>
                <a:ea typeface="+mn-ea"/>
                <a:cs typeface="+mn-cs"/>
              </a:rPr>
              <a:t>god?’</a:t>
            </a:r>
            <a:endParaRPr lang="en-GB" sz="1200" i="0" kern="1200" dirty="0" smtClean="0">
              <a:solidFill>
                <a:schemeClr val="tx1"/>
              </a:solidFill>
              <a:latin typeface="+mn-lt"/>
              <a:ea typeface="+mn-ea"/>
              <a:cs typeface="+mn-cs"/>
            </a:endParaRPr>
          </a:p>
          <a:p>
            <a:pPr lvl="0">
              <a:buFont typeface="Arial" pitchFamily="34" charset="0"/>
              <a:buChar char="•"/>
            </a:pPr>
            <a:r>
              <a:rPr lang="en-GB" sz="1200" i="0" kern="1200" dirty="0" smtClean="0">
                <a:solidFill>
                  <a:schemeClr val="tx1"/>
                </a:solidFill>
                <a:latin typeface="+mn-lt"/>
                <a:ea typeface="+mn-ea"/>
                <a:cs typeface="+mn-cs"/>
              </a:rPr>
              <a:t> Pascal’s wager – which god should we believe 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Explanations why people believe in god:</a:t>
            </a:r>
          </a:p>
          <a:p>
            <a:pPr lvl="0">
              <a:buFont typeface="Arial" pitchFamily="34" charset="0"/>
              <a:buChar char="•"/>
            </a:pPr>
            <a:r>
              <a:rPr lang="en-GB" sz="1200" i="0" kern="1200" dirty="0" smtClean="0">
                <a:solidFill>
                  <a:schemeClr val="tx1"/>
                </a:solidFill>
                <a:latin typeface="+mn-lt"/>
                <a:ea typeface="+mn-ea"/>
                <a:cs typeface="+mn-cs"/>
              </a:rPr>
              <a:t> Influence of parents and society</a:t>
            </a:r>
          </a:p>
          <a:p>
            <a:pPr lvl="0">
              <a:buFont typeface="Arial" pitchFamily="34" charset="0"/>
              <a:buChar char="•"/>
            </a:pPr>
            <a:r>
              <a:rPr lang="en-GB" sz="1200" i="0" kern="1200" dirty="0" smtClean="0">
                <a:solidFill>
                  <a:schemeClr val="tx1"/>
                </a:solidFill>
                <a:latin typeface="+mn-lt"/>
                <a:ea typeface="+mn-ea"/>
                <a:cs typeface="+mn-cs"/>
              </a:rPr>
              <a:t> Explain events we did not used to be able to </a:t>
            </a:r>
            <a:r>
              <a:rPr lang="en-GB" sz="1200" i="0" kern="1200" dirty="0" smtClean="0">
                <a:solidFill>
                  <a:schemeClr val="tx1"/>
                </a:solidFill>
                <a:latin typeface="+mn-lt"/>
                <a:ea typeface="+mn-ea"/>
                <a:cs typeface="+mn-cs"/>
              </a:rPr>
              <a:t>explain: </a:t>
            </a:r>
            <a:r>
              <a:rPr lang="en-GB" sz="1200" i="0" kern="1200" dirty="0" smtClean="0">
                <a:solidFill>
                  <a:schemeClr val="tx1"/>
                </a:solidFill>
                <a:latin typeface="+mn-lt"/>
                <a:ea typeface="+mn-ea"/>
                <a:cs typeface="+mn-cs"/>
              </a:rPr>
              <a:t>weather, disease, natural disasters</a:t>
            </a:r>
          </a:p>
          <a:p>
            <a:pPr lvl="0">
              <a:buFont typeface="Arial" pitchFamily="34" charset="0"/>
              <a:buChar char="•"/>
            </a:pPr>
            <a:r>
              <a:rPr lang="en-GB" sz="1200" i="0" kern="1200" dirty="0" smtClean="0">
                <a:solidFill>
                  <a:schemeClr val="tx1"/>
                </a:solidFill>
                <a:latin typeface="+mn-lt"/>
                <a:ea typeface="+mn-ea"/>
                <a:cs typeface="+mn-cs"/>
              </a:rPr>
              <a:t> The need for meaning</a:t>
            </a:r>
          </a:p>
          <a:p>
            <a:pPr lvl="0">
              <a:buFont typeface="Arial" pitchFamily="34" charset="0"/>
              <a:buChar char="•"/>
            </a:pPr>
            <a:r>
              <a:rPr lang="en-GB" sz="1200" i="0" kern="1200" dirty="0" smtClean="0">
                <a:solidFill>
                  <a:schemeClr val="tx1"/>
                </a:solidFill>
                <a:latin typeface="+mn-lt"/>
                <a:ea typeface="+mn-ea"/>
                <a:cs typeface="+mn-cs"/>
              </a:rPr>
              <a:t> Psychology</a:t>
            </a:r>
          </a:p>
          <a:p>
            <a:pPr>
              <a:buFont typeface="Arial" pitchFamily="34" charset="0"/>
              <a:buNone/>
            </a:pP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Many theological arguments for the existence of god are only evidence at their every best to support deism, not theism. If the god of deism does exist he/she is of no practical importance to our daily lives and so we can live our lives without concern for him/her. NB. Some people in history who identified themselves as humanists, or whom we can identify</a:t>
            </a:r>
            <a:r>
              <a:rPr lang="en-GB" sz="1200" i="0" kern="1200" baseline="0" dirty="0" smtClean="0">
                <a:solidFill>
                  <a:schemeClr val="tx1"/>
                </a:solidFill>
                <a:latin typeface="+mn-lt"/>
                <a:ea typeface="+mn-ea"/>
                <a:cs typeface="+mn-cs"/>
              </a:rPr>
              <a:t> as being humanists,</a:t>
            </a:r>
            <a:r>
              <a:rPr lang="en-GB" sz="1200" i="0" kern="1200" dirty="0" smtClean="0">
                <a:solidFill>
                  <a:schemeClr val="tx1"/>
                </a:solidFill>
                <a:latin typeface="+mn-lt"/>
                <a:ea typeface="+mn-ea"/>
                <a:cs typeface="+mn-cs"/>
              </a:rPr>
              <a:t> also claimed to be deists. However many modern humanists believe that if these people lived today, aware of our current scientific understanding of the universe, they would instead be atheists.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Only use this slide if</a:t>
            </a:r>
            <a:r>
              <a:rPr lang="en-GB" sz="1200" b="1" i="0" kern="1200" baseline="0" dirty="0" smtClean="0">
                <a:solidFill>
                  <a:schemeClr val="tx1"/>
                </a:solidFill>
                <a:latin typeface="+mn-lt"/>
                <a:ea typeface="+mn-ea"/>
                <a:cs typeface="+mn-cs"/>
              </a:rPr>
              <a:t> you’ve been asked specifically to address humanists non-belief in the existence of a god or gods</a:t>
            </a:r>
            <a:endParaRPr lang="en-GB" sz="1200" b="1"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Best not to address arguments</a:t>
            </a:r>
            <a:r>
              <a:rPr lang="en-GB" sz="1200" b="1" i="0" kern="1200" baseline="0" dirty="0" smtClean="0">
                <a:solidFill>
                  <a:schemeClr val="tx1"/>
                </a:solidFill>
                <a:latin typeface="+mn-lt"/>
                <a:ea typeface="+mn-ea"/>
                <a:cs typeface="+mn-cs"/>
              </a:rPr>
              <a:t> for and against the existence of god</a:t>
            </a:r>
            <a:r>
              <a:rPr lang="en-GB" sz="1200" b="1" i="0" kern="1200" dirty="0" smtClean="0">
                <a:solidFill>
                  <a:schemeClr val="tx1"/>
                </a:solidFill>
                <a:latin typeface="+mn-lt"/>
                <a:ea typeface="+mn-ea"/>
                <a:cs typeface="+mn-cs"/>
              </a:rPr>
              <a:t> too deeply in</a:t>
            </a:r>
            <a:r>
              <a:rPr lang="en-GB" sz="1200" b="1" i="0" kern="1200" baseline="0" dirty="0" smtClean="0">
                <a:solidFill>
                  <a:schemeClr val="tx1"/>
                </a:solidFill>
                <a:latin typeface="+mn-lt"/>
                <a:ea typeface="+mn-ea"/>
                <a:cs typeface="+mn-cs"/>
              </a:rPr>
              <a:t> a general introduction</a:t>
            </a:r>
            <a:r>
              <a:rPr lang="en-GB" sz="1200" b="1" i="0" kern="1200" dirty="0" smtClean="0">
                <a:solidFill>
                  <a:schemeClr val="tx1"/>
                </a:solidFill>
                <a:latin typeface="+mn-lt"/>
                <a:ea typeface="+mn-ea"/>
                <a:cs typeface="+mn-cs"/>
              </a:rPr>
              <a:t> to Humanism</a:t>
            </a:r>
            <a:r>
              <a:rPr lang="en-GB" sz="1200" b="1" i="0" kern="1200" baseline="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unless the school / teacher wants you to </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would also argue that there are reasons why the existence of a benevolent god is unlikely, such as the presence of evil and suffering in the world.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fact that bad things happen is a problem for those who believe in a benevolent (all-loving) god. Why would a good who is good and loves his creation allow bad things to happen?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many humanists some events just seem so cruel that it is hard to believe a benevolent god would allow them (e.g. the Asian tsunami, the holocaust, the suffering of children). They accept that the problem of evil does not provide evidence against a malevolent or non-benevolent god or the god of deism.</a:t>
            </a:r>
          </a:p>
          <a:p>
            <a:r>
              <a:rPr lang="en-GB" sz="120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 think of a parasitic worm that is boring through the eye of a boy living in West Africa, a worm that’s going to make him blind. Are you telling me that the God you say is an all-merciful God, that cares for each of us individually, are you saying that God created this worm that can live in no other way than in an innocent child’s eyeball? Because that doesn’t seem to me to coincide with a God that’s full of mercy’. (David Attenborough)</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Their answer to the question why bad things happen is simply, because they do: that is just the way the world is. All bad things have natural explanations: human psychology and social conditions mean that some human beings are motivated to do things we disapprove of; our biological nature sometimes goes wrong so we get ill, and we age and die to make way for new life; and the physical forces that dictate the conditions of the world just happen to occasionally lead to natural disasters. Not everything needs a reason. Some things simply are.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NB. The response to many theological arguments including the problem of evil often depend on what belief position you start from.</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Problem of evil is really two problems</a:t>
            </a:r>
          </a:p>
          <a:p>
            <a:pPr lvl="0"/>
            <a:r>
              <a:rPr lang="en-GB" sz="1200" i="0" kern="1200" dirty="0" smtClean="0">
                <a:solidFill>
                  <a:schemeClr val="tx1"/>
                </a:solidFill>
                <a:latin typeface="+mn-lt"/>
                <a:ea typeface="+mn-ea"/>
                <a:cs typeface="+mn-cs"/>
              </a:rPr>
              <a:t>1) Why do bad things </a:t>
            </a:r>
            <a:r>
              <a:rPr lang="en-GB" sz="1200" i="0" kern="1200" dirty="0" smtClean="0">
                <a:solidFill>
                  <a:schemeClr val="tx1"/>
                </a:solidFill>
                <a:latin typeface="+mn-lt"/>
                <a:ea typeface="+mn-ea"/>
                <a:cs typeface="+mn-cs"/>
              </a:rPr>
              <a:t>happen? Not </a:t>
            </a:r>
            <a:r>
              <a:rPr lang="en-GB" sz="1200" i="0" kern="1200" dirty="0" smtClean="0">
                <a:solidFill>
                  <a:schemeClr val="tx1"/>
                </a:solidFill>
                <a:latin typeface="+mn-lt"/>
                <a:ea typeface="+mn-ea"/>
                <a:cs typeface="+mn-cs"/>
              </a:rPr>
              <a:t>a problem for humanists</a:t>
            </a:r>
          </a:p>
          <a:p>
            <a:pPr lvl="0"/>
            <a:r>
              <a:rPr lang="en-GB" sz="1200" i="0" kern="1200" dirty="0" smtClean="0">
                <a:solidFill>
                  <a:schemeClr val="tx1"/>
                </a:solidFill>
                <a:latin typeface="+mn-lt"/>
                <a:ea typeface="+mn-ea"/>
                <a:cs typeface="+mn-cs"/>
              </a:rPr>
              <a:t>2) What can we do to prevent evil or deal with it when it </a:t>
            </a:r>
            <a:r>
              <a:rPr lang="en-GB" sz="1200" i="0" kern="1200" dirty="0" smtClean="0">
                <a:solidFill>
                  <a:schemeClr val="tx1"/>
                </a:solidFill>
                <a:latin typeface="+mn-lt"/>
                <a:ea typeface="+mn-ea"/>
                <a:cs typeface="+mn-cs"/>
              </a:rPr>
              <a:t>occurs? Humanists </a:t>
            </a:r>
            <a:r>
              <a:rPr lang="en-GB" sz="1200" i="0" kern="1200" dirty="0" smtClean="0">
                <a:solidFill>
                  <a:schemeClr val="tx1"/>
                </a:solidFill>
                <a:latin typeface="+mn-lt"/>
                <a:ea typeface="+mn-ea"/>
                <a:cs typeface="+mn-cs"/>
              </a:rPr>
              <a:t>concentrate on this</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argue that religious believers can cope better with suffering. Belief in an </a:t>
            </a:r>
            <a:r>
              <a:rPr lang="en-GB" sz="1200" i="0" kern="1200" dirty="0" smtClean="0">
                <a:solidFill>
                  <a:schemeClr val="tx1"/>
                </a:solidFill>
                <a:latin typeface="+mn-lt"/>
                <a:ea typeface="+mn-ea"/>
                <a:cs typeface="+mn-cs"/>
              </a:rPr>
              <a:t>afterlife, </a:t>
            </a:r>
            <a:r>
              <a:rPr lang="en-GB" sz="1200" i="0" kern="1200" dirty="0" smtClean="0">
                <a:solidFill>
                  <a:schemeClr val="tx1"/>
                </a:solidFill>
                <a:latin typeface="+mn-lt"/>
                <a:ea typeface="+mn-ea"/>
                <a:cs typeface="+mn-cs"/>
              </a:rPr>
              <a:t>it is </a:t>
            </a:r>
            <a:r>
              <a:rPr lang="en-GB" sz="1200" i="0" kern="1200" dirty="0" smtClean="0">
                <a:solidFill>
                  <a:schemeClr val="tx1"/>
                </a:solidFill>
                <a:latin typeface="+mn-lt"/>
                <a:ea typeface="+mn-ea"/>
                <a:cs typeface="+mn-cs"/>
              </a:rPr>
              <a:t>argued, </a:t>
            </a:r>
            <a:r>
              <a:rPr lang="en-GB" sz="1200" i="0" kern="1200" dirty="0" smtClean="0">
                <a:solidFill>
                  <a:schemeClr val="tx1"/>
                </a:solidFill>
                <a:latin typeface="+mn-lt"/>
                <a:ea typeface="+mn-ea"/>
                <a:cs typeface="+mn-cs"/>
              </a:rPr>
              <a:t>can help people to cope. Many humanists feel that belief in an afterlife and the idea that all wrongs will be judged after we die means that people sometimes simply accept cruelty and suffering rather than challenge it. For humanists this is the only life we have and so we should fight injustice where it exists and do all we can to prevent and respond to suffering from natural evil such as disease and natural disasters in order to make this the best life possible. They also believe in the great potential of human beings to be psychological strong and cope with suffering when nothing can be done to prevent it.</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 is almost certainly more material here than you will need for an assembly or an in-class introduction to Humanism so discuss with the teacher first what they would like you to focus on. The presentation includes questions which may or may not be appropriate depending on who you are presenting to and how much time you have.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list</a:t>
            </a:r>
            <a:r>
              <a:rPr lang="en-GB" sz="1200" baseline="0" dirty="0" smtClean="0"/>
              <a:t> of slides above should help you find the right material if you have been asked to talk about something specific (e.g. morality, happiness, understanding the world).</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you are doing a short, general introduction to Humanism, then the slides</a:t>
            </a:r>
            <a:r>
              <a:rPr lang="en-GB" sz="1200" baseline="0" dirty="0" smtClean="0"/>
              <a:t> highlighted in red might be the most appropriate. You may of course want to refer to some of the notes on the other slides.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1" i="0" kern="1200" dirty="0" smtClean="0">
                <a:solidFill>
                  <a:schemeClr val="tx1"/>
                </a:solidFill>
                <a:latin typeface="+mn-lt"/>
                <a:ea typeface="+mn-ea"/>
                <a:cs typeface="+mn-cs"/>
              </a:rPr>
              <a:t>Be conscious</a:t>
            </a:r>
            <a:r>
              <a:rPr lang="en-GB" sz="1200" b="1" i="0" kern="1200" baseline="0" dirty="0" smtClean="0">
                <a:solidFill>
                  <a:schemeClr val="tx1"/>
                </a:solidFill>
                <a:latin typeface="+mn-lt"/>
                <a:ea typeface="+mn-ea"/>
                <a:cs typeface="+mn-cs"/>
              </a:rPr>
              <a:t> of potential recent bereavements</a:t>
            </a:r>
            <a:endParaRPr lang="en-GB" sz="1200" b="1"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Another thing humanists do not see any evidence for is an afterlife or another world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we are a body. We are made from matter alone; there is nothing immaterial about us. We do not have a soul. This belief is called materialism. It is in contrast with a belief called dualism: the idea that we have both a body and soul. Humanists do not believe we have a soul as, unlike the body, they do not see any evidence for it. The word human comes from the Latin word ‘humus’, which means ‘soil’, so ‘homo’ as in ‘homo sapiens’ means earth-being. For humanists, people are not distinct from nature. We are part of this world and this world alone.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It is important to note that this does not mean that humanists don’t recognise that human beings are extraordinary creatures. We have purpose, agency, forethought, will and the ability to question what we are and the world around us. We can create truly wonderful things such as skyscrapers, medicines, and literature. The fact we are only made of matter does not mean we are not special.</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Explain that medical science currently says we are dead once our brain activity stops. For many humanists, modern science and medicine has given us a better understanding of the human body and mind that leaves no room or need for a soul.  Most scripture was written and practices connected with the idea of an afterlife were introduced long before modern science helped us understand the nature of human beings. Yes, humanists accept we don’t know everything about the human body and mind, but they choose to only believe in what there is good evidence for. Humanists believe there is clear evidence that our body has ceased to be alive when we die (our bodies decay and eventually nothing survives) but there is no evidence that anything lives on.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philosopher, David Hume, said we do have evidence of what it is like to be dead – when we are asleep. In dreamless sleep our minds undergo a temporary extinction and so we can imagine what it might be like to simply not exist. Some humanist also highlight the fact that we have no recollection of any experience before we were born so why should we think it would be any different after we die.</a:t>
            </a:r>
          </a:p>
          <a:p>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Ask the children to close their eyes</a:t>
            </a:r>
            <a:r>
              <a:rPr lang="en-GB" sz="1200" b="1" i="0" kern="1200" baseline="0" dirty="0" smtClean="0">
                <a:solidFill>
                  <a:schemeClr val="tx1"/>
                </a:solidFill>
                <a:latin typeface="+mn-lt"/>
                <a:ea typeface="+mn-ea"/>
                <a:cs typeface="+mn-cs"/>
              </a:rPr>
              <a:t> and try to remember what it was like before they were born</a:t>
            </a:r>
            <a:endParaRPr lang="en-GB" sz="1200" b="1"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the idea of an afterlife is a consequence of people’s fear of death. In the past people naturally felt the need for reassurance that death was not the end. It consoled them when loved one dies and made them less afraid of their own death.</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also feel that ideas like heaven and hell and karma (in Hindu reincarnation) have been used to control people’s behaviour in the past. For most humanists, fear of punishment in the next life is not a good reason to behave well. There are many other reasons to behave well, such as the fact we should treat others as we would like to be treated ourselves, the fact that being good to others makes us feel good, and that it helps to make the world a better place.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do not find the idea of there being no afterlife frightening. The ancient Greek philosopher, Epicurus, put forward the following reasons we should not be afraid of death:</a:t>
            </a:r>
          </a:p>
          <a:p>
            <a:endParaRPr lang="en-GB" i="0" dirty="0" smtClean="0"/>
          </a:p>
          <a:p>
            <a:pPr lvl="0"/>
            <a:r>
              <a:rPr lang="en-GB" sz="1200" i="0" kern="1200" dirty="0" smtClean="0">
                <a:solidFill>
                  <a:schemeClr val="tx1"/>
                </a:solidFill>
                <a:latin typeface="+mn-lt"/>
                <a:ea typeface="+mn-ea"/>
                <a:cs typeface="+mn-cs"/>
              </a:rPr>
              <a:t>‘Death is nothing to us (does not concern us), because as long as we exist, death is not here. And when it does come, we no longer exist.’</a:t>
            </a:r>
          </a:p>
          <a:p>
            <a:pPr lvl="0"/>
            <a:r>
              <a:rPr lang="en-GB" sz="1200" i="0" kern="1200" dirty="0" smtClean="0">
                <a:solidFill>
                  <a:schemeClr val="tx1"/>
                </a:solidFill>
                <a:latin typeface="+mn-lt"/>
                <a:ea typeface="+mn-ea"/>
                <a:cs typeface="+mn-cs"/>
              </a:rPr>
              <a:t>‘Anyone who fears death should consider the time before he was born. We do not consider not having existed for an eternity before our births to be a terrible thing; therefore, neither should we be afraid of not existing for an eternity after our deaths.’</a:t>
            </a:r>
          </a:p>
          <a:p>
            <a:pPr lvl="0"/>
            <a:r>
              <a:rPr lang="en-GB" sz="1200" i="0" kern="1200" dirty="0" smtClean="0">
                <a:solidFill>
                  <a:schemeClr val="tx1"/>
                </a:solidFill>
                <a:latin typeface="+mn-lt"/>
                <a:ea typeface="+mn-ea"/>
                <a:cs typeface="+mn-cs"/>
              </a:rPr>
              <a:t>‘If death is bad then for whom is it bad? Not for the living, since they are not dead, and not for the dead since they don’t exist.’</a:t>
            </a:r>
          </a:p>
          <a:p>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For many humanists, the state of being dead should be nothing to be afraid of. That does not mean that we should not try </a:t>
            </a:r>
            <a:r>
              <a:rPr lang="en-GB" sz="1200" i="0" kern="1200" dirty="0" smtClean="0">
                <a:solidFill>
                  <a:schemeClr val="tx1"/>
                </a:solidFill>
                <a:latin typeface="+mn-lt"/>
                <a:ea typeface="+mn-ea"/>
                <a:cs typeface="+mn-cs"/>
              </a:rPr>
              <a:t>to </a:t>
            </a:r>
            <a:r>
              <a:rPr lang="en-GB" sz="1200" i="0" kern="1200" dirty="0" smtClean="0">
                <a:solidFill>
                  <a:schemeClr val="tx1"/>
                </a:solidFill>
                <a:latin typeface="+mn-lt"/>
                <a:ea typeface="+mn-ea"/>
                <a:cs typeface="+mn-cs"/>
              </a:rPr>
              <a:t>avoid death; human life is valuable and many humanist believe we should make the most of the life we have. However, many humanists say death is a natural part of life and we must simply face up to this fact; they believe that human beings are psychologically strong enough to do this. They also argue that the finite nature of life is what gives it its structure, purpose and value. Good things are good because they do come to an end. A cake or a book that went on forever would begin to lose its appeal. So living forever might not be the best thing. They also highlight the fact that not all the possible afterlives put forward by religions are that appealing (e.g. hell, reincarnation).</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i="0" kern="1200" dirty="0" smtClean="0">
                <a:solidFill>
                  <a:schemeClr val="tx1"/>
                </a:solidFill>
                <a:latin typeface="+mn-lt"/>
                <a:ea typeface="+mn-ea"/>
                <a:cs typeface="+mn-cs"/>
              </a:rPr>
              <a:t>Highlight the</a:t>
            </a:r>
            <a:r>
              <a:rPr lang="en-GB" sz="1200" b="1" i="0" kern="1200" baseline="0" dirty="0" smtClean="0">
                <a:solidFill>
                  <a:schemeClr val="tx1"/>
                </a:solidFill>
                <a:latin typeface="+mn-lt"/>
                <a:ea typeface="+mn-ea"/>
                <a:cs typeface="+mn-cs"/>
              </a:rPr>
              <a:t> BHA’s tagline: for the one life we have</a:t>
            </a:r>
            <a:endParaRPr lang="en-GB" sz="1200" b="1"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think if there is not life for us after we are die then why would we bother to do anything. It is all a worthless waste of time. Most humanists disagree for two reasons. Firstly, by making the right decisions in life we can make ourselves and others happy in the time we do have. And secondly, in some sense, we do live on after we die.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many humanists the more important question is not whether there is an afterlife but how we should live this life. Most humanists believe we must make the most of our lives while we are alive. For humanists, the time to be happy is now! We should be good to other people not because we will be rewarded in an afterlife, but because it can make us happy and makes this world a better place. They feel the idea of an afterlife can distract attention from this life. We know for certain that this life exists therefore we should focus our time and energy on being happy in this life.</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‘We are all going to die, and that makes us the lucky ones. Most people are never going to die because they are never going to be born. The potential people who could have been here in my place but who will in fact never see the light of day outnumber the sand grains of Arabia’. (Richard Dawkins)</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Is it so small a thing</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a:t>
            </a:r>
            <a:r>
              <a:rPr lang="en-GB" sz="1200" i="0" kern="1200" dirty="0" err="1" smtClean="0">
                <a:solidFill>
                  <a:schemeClr val="tx1"/>
                </a:solidFill>
                <a:latin typeface="+mn-lt"/>
                <a:ea typeface="+mn-ea"/>
                <a:cs typeface="+mn-cs"/>
              </a:rPr>
              <a:t>enjoy'd</a:t>
            </a:r>
            <a:r>
              <a:rPr lang="en-GB" sz="1200" i="0" kern="1200" dirty="0" smtClean="0">
                <a:solidFill>
                  <a:schemeClr val="tx1"/>
                </a:solidFill>
                <a:latin typeface="+mn-lt"/>
                <a:ea typeface="+mn-ea"/>
                <a:cs typeface="+mn-cs"/>
              </a:rPr>
              <a:t> the sun,</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lived light in the spring,</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loved, to have thought, to have done;</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advanced true friends, and beat down baffling foes;</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That we must feign a bliss</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Of doubtful future date,</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And while we dream on this</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Lose all our present state,</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And relegate to worlds yet distant our repose?</a:t>
            </a:r>
          </a:p>
          <a:p>
            <a:r>
              <a:rPr lang="en-GB" sz="1200" i="0" kern="1200" dirty="0" smtClean="0">
                <a:solidFill>
                  <a:schemeClr val="tx1"/>
                </a:solidFill>
                <a:latin typeface="+mn-lt"/>
                <a:ea typeface="+mn-ea"/>
                <a:cs typeface="+mn-cs"/>
              </a:rPr>
              <a:t>(Hymn of Empedocles, Matthew Arnold ,1822-1888)</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Explain the different ways humanists believe we do live on after we die or can at least have an impact on the world and other people after we die.</a:t>
            </a:r>
          </a:p>
          <a:p>
            <a:pPr lvl="0">
              <a:buFont typeface="Arial" pitchFamily="34" charset="0"/>
              <a:buChar char="•"/>
            </a:pPr>
            <a:r>
              <a:rPr lang="en-GB" sz="1200" i="0" kern="1200" dirty="0" smtClean="0">
                <a:solidFill>
                  <a:schemeClr val="tx1"/>
                </a:solidFill>
                <a:latin typeface="+mn-lt"/>
                <a:ea typeface="+mn-ea"/>
                <a:cs typeface="+mn-cs"/>
              </a:rPr>
              <a:t> After our bodies break down, our atoms will go on to form other things</a:t>
            </a:r>
          </a:p>
          <a:p>
            <a:pPr lvl="0">
              <a:buFont typeface="Arial" pitchFamily="34" charset="0"/>
              <a:buChar char="•"/>
            </a:pPr>
            <a:r>
              <a:rPr lang="en-GB" sz="1200" i="0" kern="1200" dirty="0" smtClean="0">
                <a:solidFill>
                  <a:schemeClr val="tx1"/>
                </a:solidFill>
                <a:latin typeface="+mn-lt"/>
                <a:ea typeface="+mn-ea"/>
                <a:cs typeface="+mn-cs"/>
              </a:rPr>
              <a:t> Our genes can live on in our children and grandchildren</a:t>
            </a:r>
          </a:p>
          <a:p>
            <a:pPr lvl="0">
              <a:buFont typeface="Arial" pitchFamily="34" charset="0"/>
              <a:buChar char="•"/>
            </a:pPr>
            <a:r>
              <a:rPr lang="en-GB" sz="1200" i="0" kern="1200" dirty="0" smtClean="0">
                <a:solidFill>
                  <a:schemeClr val="tx1"/>
                </a:solidFill>
                <a:latin typeface="+mn-lt"/>
                <a:ea typeface="+mn-ea"/>
                <a:cs typeface="+mn-cs"/>
              </a:rPr>
              <a:t> Our actions, thoughts, and ideas can live on in the memories of others</a:t>
            </a:r>
          </a:p>
          <a:p>
            <a:pPr lvl="0">
              <a:buFont typeface="Arial" pitchFamily="34" charset="0"/>
              <a:buChar char="•"/>
            </a:pPr>
            <a:r>
              <a:rPr lang="en-GB" sz="1200" i="0" kern="1200" dirty="0" smtClean="0">
                <a:solidFill>
                  <a:schemeClr val="tx1"/>
                </a:solidFill>
                <a:latin typeface="+mn-lt"/>
                <a:ea typeface="+mn-ea"/>
                <a:cs typeface="+mn-cs"/>
              </a:rPr>
              <a:t> Our works may live on after we die (e.g. things we have written, or painted, or built)</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i="0" kern="1200" dirty="0" smtClean="0">
                <a:solidFill>
                  <a:schemeClr val="tx1"/>
                </a:solidFill>
                <a:latin typeface="+mn-lt"/>
                <a:ea typeface="+mn-ea"/>
                <a:cs typeface="+mn-cs"/>
              </a:rPr>
              <a:t>Many humanists believe that the question, ‘What is the meaning of life?’ often makes people believe there is some meaning beyond us, that there must be a bigger, grander meaning or purpose to life that lies outside ourselves. Many human beings feel the need for some kind of meaning to make them fell their lives are worthwhile.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However, many humanists believe that the meaning of life is not hidden and external to us but instead it is up to us to decide what the meaning and purpose of our own lives will be. Meaning is created not discovered. There is no ultimate meaning. We have the right and responsibility to give meaning and shape to our own lives. Some humanists prefer to not to talk of ‘meaning’ but rather talk about how we should live. They ask the question, ‘What is the good life?’ Humanist believe that just because they  don’t believe in god/afterlife, does not mean they can’t be good and happy and live a worthwhile life.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There is not necessarily therefore one single answer to the question. Different people’s different preferences and talents can give rise to diverse ways of living. We should focus on our own personal development, call forth our individuality and cultivate it. We may also create many different meanings for ourselves as we go through life. Our attitudes and goals may change as we age. We can, however, all find meaning and happiness in our lives.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We are still all part of something bigger than ourselves; we are part of humanity and part of the natural world. It is just the case that for humanists, there is nothing supernatural about the greater forces around us.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many humanists the finite nature of life and belief there is no afterlife is what gives it its structure, purpose and value.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most important thing for a humanist is that it is up to the individual to decide what is of value in their lives and decide for themselves how they should live.</a:t>
            </a:r>
          </a:p>
          <a:p>
            <a:r>
              <a:rPr lang="en-GB" sz="1200" i="0" kern="1200" dirty="0" smtClean="0">
                <a:solidFill>
                  <a:schemeClr val="tx1"/>
                </a:solidFill>
                <a:latin typeface="+mn-lt"/>
                <a:ea typeface="+mn-ea"/>
                <a:cs typeface="+mn-cs"/>
              </a:rPr>
              <a:t> </a:t>
            </a:r>
          </a:p>
          <a:p>
            <a:r>
              <a:rPr lang="en-GB" sz="1200" b="1" i="0" kern="1200" dirty="0" smtClean="0">
                <a:solidFill>
                  <a:schemeClr val="tx1"/>
                </a:solidFill>
                <a:latin typeface="+mn-lt"/>
                <a:ea typeface="+mn-ea"/>
                <a:cs typeface="+mn-cs"/>
              </a:rPr>
              <a:t>Ask children what are the ingredients of a good life?</a:t>
            </a:r>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How do they make their lives meaningful?</a:t>
            </a:r>
          </a:p>
          <a:p>
            <a:r>
              <a:rPr lang="en-GB" sz="1200" b="1" i="0" kern="1200" dirty="0" smtClean="0">
                <a:solidFill>
                  <a:schemeClr val="tx1"/>
                </a:solidFill>
                <a:latin typeface="+mn-lt"/>
                <a:ea typeface="+mn-ea"/>
                <a:cs typeface="+mn-cs"/>
              </a:rPr>
              <a:t>NB. The slid</a:t>
            </a:r>
            <a:r>
              <a:rPr lang="en-GB" sz="1200" b="1" i="0" kern="1200" baseline="0" dirty="0" smtClean="0">
                <a:solidFill>
                  <a:schemeClr val="tx1"/>
                </a:solidFill>
                <a:latin typeface="+mn-lt"/>
                <a:ea typeface="+mn-ea"/>
                <a:cs typeface="+mn-cs"/>
              </a:rPr>
              <a:t>e on happiness asks a similar question so don’t do this twice</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Possible ingredients of a good life:</a:t>
            </a:r>
          </a:p>
          <a:p>
            <a:pPr lvl="0">
              <a:buFont typeface="Arial" pitchFamily="34" charset="0"/>
              <a:buChar char="•"/>
            </a:pPr>
            <a:r>
              <a:rPr lang="en-GB" sz="1200" i="0" kern="1200" dirty="0" smtClean="0">
                <a:solidFill>
                  <a:schemeClr val="tx1"/>
                </a:solidFill>
                <a:latin typeface="+mn-lt"/>
                <a:ea typeface="+mn-ea"/>
                <a:cs typeface="+mn-cs"/>
              </a:rPr>
              <a:t> Eating and drinking well</a:t>
            </a:r>
          </a:p>
          <a:p>
            <a:pPr lvl="0">
              <a:buFont typeface="Arial" pitchFamily="34" charset="0"/>
              <a:buChar char="•"/>
            </a:pPr>
            <a:r>
              <a:rPr lang="en-GB" sz="1200" i="0" kern="1200" dirty="0" smtClean="0">
                <a:solidFill>
                  <a:schemeClr val="tx1"/>
                </a:solidFill>
                <a:latin typeface="+mn-lt"/>
                <a:ea typeface="+mn-ea"/>
                <a:cs typeface="+mn-cs"/>
              </a:rPr>
              <a:t> Exploring and enjoying world</a:t>
            </a:r>
          </a:p>
          <a:p>
            <a:pPr lvl="0">
              <a:buFont typeface="Arial" pitchFamily="34" charset="0"/>
              <a:buChar char="•"/>
            </a:pPr>
            <a:r>
              <a:rPr lang="en-GB" sz="1200" i="0" kern="1200" dirty="0" smtClean="0">
                <a:solidFill>
                  <a:schemeClr val="tx1"/>
                </a:solidFill>
                <a:latin typeface="+mn-lt"/>
                <a:ea typeface="+mn-ea"/>
                <a:cs typeface="+mn-cs"/>
              </a:rPr>
              <a:t> Keeping healthy</a:t>
            </a:r>
          </a:p>
          <a:p>
            <a:pPr lvl="0">
              <a:buFont typeface="Arial" pitchFamily="34" charset="0"/>
              <a:buChar char="•"/>
            </a:pPr>
            <a:r>
              <a:rPr lang="en-GB" sz="1200" i="0" kern="1200" dirty="0" smtClean="0">
                <a:solidFill>
                  <a:schemeClr val="tx1"/>
                </a:solidFill>
                <a:latin typeface="+mn-lt"/>
                <a:ea typeface="+mn-ea"/>
                <a:cs typeface="+mn-cs"/>
              </a:rPr>
              <a:t> Being good to yourself</a:t>
            </a:r>
          </a:p>
          <a:p>
            <a:pPr lvl="0">
              <a:buFont typeface="Arial" pitchFamily="34" charset="0"/>
              <a:buChar char="•"/>
            </a:pPr>
            <a:r>
              <a:rPr lang="en-GB" sz="1200" i="0" kern="1200" dirty="0" smtClean="0">
                <a:solidFill>
                  <a:schemeClr val="tx1"/>
                </a:solidFill>
                <a:latin typeface="+mn-lt"/>
                <a:ea typeface="+mn-ea"/>
                <a:cs typeface="+mn-cs"/>
              </a:rPr>
              <a:t> Making money</a:t>
            </a:r>
          </a:p>
          <a:p>
            <a:pPr lvl="0">
              <a:buFont typeface="Arial" pitchFamily="34" charset="0"/>
              <a:buChar char="•"/>
            </a:pPr>
            <a:r>
              <a:rPr lang="en-GB" sz="1200" i="0" kern="1200" dirty="0" smtClean="0">
                <a:solidFill>
                  <a:schemeClr val="tx1"/>
                </a:solidFill>
                <a:latin typeface="+mn-lt"/>
                <a:ea typeface="+mn-ea"/>
                <a:cs typeface="+mn-cs"/>
              </a:rPr>
              <a:t> Making friends</a:t>
            </a:r>
          </a:p>
          <a:p>
            <a:pPr lvl="0">
              <a:buFont typeface="Arial" pitchFamily="34" charset="0"/>
              <a:buChar char="•"/>
            </a:pPr>
            <a:r>
              <a:rPr lang="en-GB" sz="1200" i="0" kern="1200" dirty="0" smtClean="0">
                <a:solidFill>
                  <a:schemeClr val="tx1"/>
                </a:solidFill>
                <a:latin typeface="+mn-lt"/>
                <a:ea typeface="+mn-ea"/>
                <a:cs typeface="+mn-cs"/>
              </a:rPr>
              <a:t> Learning and discovery</a:t>
            </a:r>
          </a:p>
          <a:p>
            <a:pPr lvl="0">
              <a:buFont typeface="Arial" pitchFamily="34" charset="0"/>
              <a:buChar char="•"/>
            </a:pPr>
            <a:r>
              <a:rPr lang="en-GB" sz="1200" i="0" kern="1200" dirty="0" smtClean="0">
                <a:solidFill>
                  <a:schemeClr val="tx1"/>
                </a:solidFill>
                <a:latin typeface="+mn-lt"/>
                <a:ea typeface="+mn-ea"/>
                <a:cs typeface="+mn-cs"/>
              </a:rPr>
              <a:t> Using your talents</a:t>
            </a:r>
          </a:p>
          <a:p>
            <a:pPr lvl="0">
              <a:buFont typeface="Arial" pitchFamily="34" charset="0"/>
              <a:buChar char="•"/>
            </a:pPr>
            <a:r>
              <a:rPr lang="en-GB" sz="1200" i="0" kern="1200" dirty="0" smtClean="0">
                <a:solidFill>
                  <a:schemeClr val="tx1"/>
                </a:solidFill>
                <a:latin typeface="+mn-lt"/>
                <a:ea typeface="+mn-ea"/>
                <a:cs typeface="+mn-cs"/>
              </a:rPr>
              <a:t> Being creative</a:t>
            </a:r>
          </a:p>
          <a:p>
            <a:pPr lvl="0">
              <a:buFont typeface="Arial" pitchFamily="34" charset="0"/>
              <a:buChar char="•"/>
            </a:pPr>
            <a:r>
              <a:rPr lang="en-GB" sz="1200" i="0" kern="1200" dirty="0" smtClean="0">
                <a:solidFill>
                  <a:schemeClr val="tx1"/>
                </a:solidFill>
                <a:latin typeface="+mn-lt"/>
                <a:ea typeface="+mn-ea"/>
                <a:cs typeface="+mn-cs"/>
              </a:rPr>
              <a:t> Contribute to our knowledge about the world</a:t>
            </a:r>
          </a:p>
          <a:p>
            <a:pPr lvl="0">
              <a:buFont typeface="Arial" pitchFamily="34" charset="0"/>
              <a:buChar char="•"/>
            </a:pPr>
            <a:r>
              <a:rPr lang="en-GB" sz="1200" i="0" kern="1200" dirty="0" smtClean="0">
                <a:solidFill>
                  <a:schemeClr val="tx1"/>
                </a:solidFill>
                <a:latin typeface="+mn-lt"/>
                <a:ea typeface="+mn-ea"/>
                <a:cs typeface="+mn-cs"/>
              </a:rPr>
              <a:t> Working to create and discover things that will benefit mankind (art, science, politics)</a:t>
            </a:r>
          </a:p>
          <a:p>
            <a:pPr lvl="0">
              <a:buFont typeface="Arial" pitchFamily="34" charset="0"/>
              <a:buChar char="•"/>
            </a:pPr>
            <a:r>
              <a:rPr lang="en-GB" sz="1200" i="0" kern="1200" dirty="0" smtClean="0">
                <a:solidFill>
                  <a:schemeClr val="tx1"/>
                </a:solidFill>
                <a:latin typeface="+mn-lt"/>
                <a:ea typeface="+mn-ea"/>
                <a:cs typeface="+mn-cs"/>
              </a:rPr>
              <a:t> Completing challenges</a:t>
            </a:r>
          </a:p>
          <a:p>
            <a:pPr lvl="0">
              <a:buFont typeface="Arial" pitchFamily="34" charset="0"/>
              <a:buChar char="•"/>
            </a:pPr>
            <a:r>
              <a:rPr lang="en-GB" sz="1200" i="0" kern="1200" dirty="0" smtClean="0">
                <a:solidFill>
                  <a:schemeClr val="tx1"/>
                </a:solidFill>
                <a:latin typeface="+mn-lt"/>
                <a:ea typeface="+mn-ea"/>
                <a:cs typeface="+mn-cs"/>
              </a:rPr>
              <a:t> Helping others</a:t>
            </a:r>
          </a:p>
          <a:p>
            <a:pPr lvl="0">
              <a:buFont typeface="Arial" pitchFamily="34" charset="0"/>
              <a:buChar char="•"/>
            </a:pPr>
            <a:r>
              <a:rPr lang="en-GB" sz="1200" i="0" kern="1200" dirty="0" smtClean="0">
                <a:solidFill>
                  <a:schemeClr val="tx1"/>
                </a:solidFill>
                <a:latin typeface="+mn-lt"/>
                <a:ea typeface="+mn-ea"/>
                <a:cs typeface="+mn-cs"/>
              </a:rPr>
              <a:t> Making other people happy</a:t>
            </a:r>
          </a:p>
          <a:p>
            <a:pPr lvl="0">
              <a:buFont typeface="Arial" pitchFamily="34" charset="0"/>
              <a:buChar char="•"/>
            </a:pPr>
            <a:r>
              <a:rPr lang="en-GB" sz="1200" i="0" kern="1200" dirty="0" smtClean="0">
                <a:solidFill>
                  <a:schemeClr val="tx1"/>
                </a:solidFill>
                <a:latin typeface="+mn-lt"/>
                <a:ea typeface="+mn-ea"/>
                <a:cs typeface="+mn-cs"/>
              </a:rPr>
              <a:t> Being part of a community</a:t>
            </a:r>
          </a:p>
          <a:p>
            <a:pPr lvl="0">
              <a:buFont typeface="Arial" pitchFamily="34" charset="0"/>
              <a:buChar char="•"/>
            </a:pPr>
            <a:r>
              <a:rPr lang="en-GB" sz="1200" i="0" kern="1200" dirty="0" smtClean="0">
                <a:solidFill>
                  <a:schemeClr val="tx1"/>
                </a:solidFill>
                <a:latin typeface="+mn-lt"/>
                <a:ea typeface="+mn-ea"/>
                <a:cs typeface="+mn-cs"/>
              </a:rPr>
              <a:t> Working to create a better world</a:t>
            </a:r>
          </a:p>
          <a:p>
            <a:pPr lvl="0">
              <a:buFont typeface="Arial" pitchFamily="34" charset="0"/>
              <a:buChar char="•"/>
            </a:pPr>
            <a:r>
              <a:rPr lang="en-GB" sz="1200" i="0" kern="1200" dirty="0" smtClean="0">
                <a:solidFill>
                  <a:schemeClr val="tx1"/>
                </a:solidFill>
                <a:latin typeface="+mn-lt"/>
                <a:ea typeface="+mn-ea"/>
                <a:cs typeface="+mn-cs"/>
              </a:rPr>
              <a:t> Living in harmony with ourselves and others</a:t>
            </a:r>
          </a:p>
          <a:p>
            <a:pPr lvl="0">
              <a:buFont typeface="Arial" pitchFamily="34" charset="0"/>
              <a:buChar char="•"/>
            </a:pPr>
            <a:r>
              <a:rPr lang="en-GB" sz="1200" i="0" kern="1200" dirty="0" smtClean="0">
                <a:solidFill>
                  <a:schemeClr val="tx1"/>
                </a:solidFill>
                <a:latin typeface="+mn-lt"/>
                <a:ea typeface="+mn-ea"/>
                <a:cs typeface="+mn-cs"/>
              </a:rPr>
              <a:t> Promoting shared human values: kindness, compassion, fairness, justice, honesty</a:t>
            </a:r>
          </a:p>
          <a:p>
            <a:pPr>
              <a:buFont typeface="Arial" pitchFamily="34" charset="0"/>
              <a:buChar char="•"/>
            </a:pPr>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believe in living, the enjoyment of being, the fulfillment of our powers, the wonders of nature, the marvels of the cosmos. We don’t have to bother ourselves too much about what lies behind it all. It’s there. We are here. What is </a:t>
            </a:r>
            <a:r>
              <a:rPr lang="en-US" sz="1200" kern="1200" dirty="0" err="1" smtClean="0">
                <a:solidFill>
                  <a:schemeClr val="tx1"/>
                </a:solidFill>
                <a:latin typeface="+mn-lt"/>
                <a:ea typeface="+mn-ea"/>
                <a:cs typeface="+mn-cs"/>
              </a:rPr>
              <a:t>is</a:t>
            </a:r>
            <a:r>
              <a:rPr lang="en-US" sz="1200" kern="1200" dirty="0" smtClean="0">
                <a:solidFill>
                  <a:schemeClr val="tx1"/>
                </a:solidFill>
                <a:latin typeface="+mn-lt"/>
                <a:ea typeface="+mn-ea"/>
                <a:cs typeface="+mn-cs"/>
              </a:rPr>
              <a:t>. Our job is to get on with things, trying to make life better as we go.’ Claire </a:t>
            </a:r>
            <a:r>
              <a:rPr lang="en-US" sz="1200" kern="1200" dirty="0" err="1" smtClean="0">
                <a:solidFill>
                  <a:schemeClr val="tx1"/>
                </a:solidFill>
                <a:latin typeface="+mn-lt"/>
                <a:ea typeface="+mn-ea"/>
                <a:cs typeface="+mn-cs"/>
              </a:rPr>
              <a:t>Rayner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(1931 </a:t>
            </a:r>
            <a:r>
              <a:rPr lang="en-US" sz="1200" kern="1200" dirty="0" smtClean="0">
                <a:solidFill>
                  <a:schemeClr val="tx1"/>
                </a:solidFill>
                <a:latin typeface="+mn-lt"/>
                <a:ea typeface="+mn-ea"/>
                <a:cs typeface="+mn-cs"/>
              </a:rPr>
              <a:t>– 2010)</a:t>
            </a:r>
            <a:endParaRPr lang="en-GB" dirty="0" smtClean="0"/>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‘The most terrifying fact about the universe is not that it is hostile but that it is indifferent; but if we can come to terms with this indifference... our existence as a species can have genuine meaning and fulfilment. However vast the darkness, we must supply our own light.’ Stanley </a:t>
            </a:r>
            <a:r>
              <a:rPr lang="en-GB" sz="1200" i="0" kern="1200" dirty="0" err="1" smtClean="0">
                <a:solidFill>
                  <a:schemeClr val="tx1"/>
                </a:solidFill>
                <a:latin typeface="+mn-lt"/>
                <a:ea typeface="+mn-ea"/>
                <a:cs typeface="+mn-cs"/>
              </a:rPr>
              <a:t>Kubrik</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‘In life, the meaning comes in living, as wholly as we can, as abundantly as we can, as bravely as we can, here and now, sharing the experience with others, caring for others as we care for ourselves, and accepting our responsibility for leaving the world better than we found it.’ James Hemming</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‘You are an intelligent human being. Your life is valuable for its own sake. You are not second-class in the universe, deriving meaning and purpose from some other mind. You are not inherently evil - you are inherently human, possessing the positive rational potential to help make this a world of morality, peace, and joy. Trust yourself.’ Dan Barker in Losing Faith in Faith: From Preacher to Atheist (1992)</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‘Try and be nice to people, avoid eating fat, read a good book every now and then, get some walking in, and try and live together in peace and harmony with people of all creeds and nations.’ Monty Python</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u="none" kern="1200" dirty="0" smtClean="0">
                <a:solidFill>
                  <a:schemeClr val="tx1"/>
                </a:solidFill>
                <a:latin typeface="+mn-lt"/>
                <a:ea typeface="+mn-ea"/>
                <a:cs typeface="+mn-cs"/>
              </a:rPr>
              <a:t>Happiness is so important to humanists that the symbol of many humanist organisations is the Happy Human. The symbol was chosen in a competition organised by the British Humanist Association (BHA) in 1965. It was designed by Dennis Barrington. The BHA used the original Happy Human in its own logo for some years and encouraged use of the symbol around the world, either in its original form or tailored for individual organisations. </a:t>
            </a:r>
          </a:p>
          <a:p>
            <a:r>
              <a:rPr lang="en-GB" sz="1200" i="0" u="none" kern="1200" dirty="0" smtClean="0">
                <a:solidFill>
                  <a:schemeClr val="tx1"/>
                </a:solidFill>
                <a:latin typeface="+mn-lt"/>
                <a:ea typeface="+mn-ea"/>
                <a:cs typeface="+mn-cs"/>
              </a:rPr>
              <a:t> </a:t>
            </a:r>
          </a:p>
          <a:p>
            <a:r>
              <a:rPr lang="en-GB" sz="1200" i="0" u="none" kern="1200" dirty="0" smtClean="0">
                <a:solidFill>
                  <a:schemeClr val="tx1"/>
                </a:solidFill>
                <a:latin typeface="+mn-lt"/>
                <a:ea typeface="+mn-ea"/>
                <a:cs typeface="+mn-cs"/>
              </a:rPr>
              <a:t>It is a picture of a human being and is designed to look like an ‘H’ for ‘Human’ and ‘Humanism’. Explain that this symbol can make us think about being active and energetic as well as achieving and celebrating things.  For humanists it is about celebrating being human.</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Ask children for some of the ingredients of happiness</a:t>
            </a:r>
          </a:p>
          <a:p>
            <a:r>
              <a:rPr lang="en-GB" sz="1200" b="1" i="0" kern="1200" dirty="0" smtClean="0">
                <a:solidFill>
                  <a:schemeClr val="tx1"/>
                </a:solidFill>
                <a:latin typeface="+mn-lt"/>
                <a:ea typeface="+mn-ea"/>
                <a:cs typeface="+mn-cs"/>
              </a:rPr>
              <a:t>Then show them the next slide and see if they can come up with any more ideas</a:t>
            </a:r>
            <a:endParaRPr lang="en-GB" sz="1200" b="1"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i="0" kern="1200" dirty="0" smtClean="0">
                <a:solidFill>
                  <a:schemeClr val="tx1"/>
                </a:solidFill>
                <a:latin typeface="+mn-lt"/>
                <a:ea typeface="+mn-ea"/>
                <a:cs typeface="+mn-cs"/>
              </a:rPr>
              <a:t>Possible ingredients of happiness:</a:t>
            </a:r>
          </a:p>
          <a:p>
            <a:pPr lvl="0">
              <a:buFont typeface="Arial" pitchFamily="34" charset="0"/>
              <a:buChar char="•"/>
            </a:pPr>
            <a:r>
              <a:rPr lang="en-GB" sz="1200" i="0" kern="1200" dirty="0" smtClean="0">
                <a:solidFill>
                  <a:schemeClr val="tx1"/>
                </a:solidFill>
                <a:latin typeface="+mn-lt"/>
                <a:ea typeface="+mn-ea"/>
                <a:cs typeface="+mn-cs"/>
              </a:rPr>
              <a:t> Food and drink</a:t>
            </a:r>
          </a:p>
          <a:p>
            <a:pPr lvl="0">
              <a:buFont typeface="Arial" pitchFamily="34" charset="0"/>
              <a:buChar char="•"/>
            </a:pPr>
            <a:r>
              <a:rPr lang="en-GB" sz="1200" i="0" kern="1200" dirty="0" smtClean="0">
                <a:solidFill>
                  <a:schemeClr val="tx1"/>
                </a:solidFill>
                <a:latin typeface="+mn-lt"/>
                <a:ea typeface="+mn-ea"/>
                <a:cs typeface="+mn-cs"/>
              </a:rPr>
              <a:t> Travel</a:t>
            </a:r>
          </a:p>
          <a:p>
            <a:pPr lvl="0">
              <a:buFont typeface="Arial" pitchFamily="34" charset="0"/>
              <a:buChar char="•"/>
            </a:pPr>
            <a:r>
              <a:rPr lang="en-GB" sz="1200" i="0" kern="1200" dirty="0" smtClean="0">
                <a:solidFill>
                  <a:schemeClr val="tx1"/>
                </a:solidFill>
                <a:latin typeface="+mn-lt"/>
                <a:ea typeface="+mn-ea"/>
                <a:cs typeface="+mn-cs"/>
              </a:rPr>
              <a:t> Health</a:t>
            </a:r>
          </a:p>
          <a:p>
            <a:pPr lvl="0">
              <a:buFont typeface="Arial" pitchFamily="34" charset="0"/>
              <a:buChar char="•"/>
            </a:pPr>
            <a:r>
              <a:rPr lang="en-GB" sz="1200" i="0" kern="1200" dirty="0" smtClean="0">
                <a:solidFill>
                  <a:schemeClr val="tx1"/>
                </a:solidFill>
                <a:latin typeface="+mn-lt"/>
                <a:ea typeface="+mn-ea"/>
                <a:cs typeface="+mn-cs"/>
              </a:rPr>
              <a:t> Money</a:t>
            </a:r>
          </a:p>
          <a:p>
            <a:pPr lvl="0">
              <a:buFont typeface="Arial" pitchFamily="34" charset="0"/>
              <a:buChar char="•"/>
            </a:pPr>
            <a:r>
              <a:rPr lang="en-GB" sz="1200" i="0" kern="1200" dirty="0" smtClean="0">
                <a:solidFill>
                  <a:schemeClr val="tx1"/>
                </a:solidFill>
                <a:latin typeface="+mn-lt"/>
                <a:ea typeface="+mn-ea"/>
                <a:cs typeface="+mn-cs"/>
              </a:rPr>
              <a:t> Toys, games, and gadgets (possessions)</a:t>
            </a:r>
          </a:p>
          <a:p>
            <a:pPr lvl="0">
              <a:buFont typeface="Arial" pitchFamily="34" charset="0"/>
              <a:buChar char="•"/>
            </a:pPr>
            <a:r>
              <a:rPr lang="en-GB" sz="1200" i="0" kern="1200" dirty="0" smtClean="0">
                <a:solidFill>
                  <a:schemeClr val="tx1"/>
                </a:solidFill>
                <a:latin typeface="+mn-lt"/>
                <a:ea typeface="+mn-ea"/>
                <a:cs typeface="+mn-cs"/>
              </a:rPr>
              <a:t> Friends</a:t>
            </a:r>
          </a:p>
          <a:p>
            <a:pPr lvl="0">
              <a:buFont typeface="Arial" pitchFamily="34" charset="0"/>
              <a:buChar char="•"/>
            </a:pPr>
            <a:r>
              <a:rPr lang="en-GB" sz="1200" i="0" kern="1200" dirty="0" smtClean="0">
                <a:solidFill>
                  <a:schemeClr val="tx1"/>
                </a:solidFill>
                <a:latin typeface="+mn-lt"/>
                <a:ea typeface="+mn-ea"/>
                <a:cs typeface="+mn-cs"/>
              </a:rPr>
              <a:t> Family</a:t>
            </a:r>
          </a:p>
          <a:p>
            <a:pPr lvl="0">
              <a:buFont typeface="Arial" pitchFamily="34" charset="0"/>
              <a:buChar char="•"/>
            </a:pPr>
            <a:r>
              <a:rPr lang="en-GB" sz="1200" i="0" kern="1200" dirty="0" smtClean="0">
                <a:solidFill>
                  <a:schemeClr val="tx1"/>
                </a:solidFill>
                <a:latin typeface="+mn-lt"/>
                <a:ea typeface="+mn-ea"/>
                <a:cs typeface="+mn-cs"/>
              </a:rPr>
              <a:t> Learning new things</a:t>
            </a:r>
          </a:p>
          <a:p>
            <a:pPr lvl="0">
              <a:buFont typeface="Arial" pitchFamily="34" charset="0"/>
              <a:buChar char="•"/>
            </a:pPr>
            <a:r>
              <a:rPr lang="en-GB" sz="1200" i="0" kern="1200" dirty="0" smtClean="0">
                <a:solidFill>
                  <a:schemeClr val="tx1"/>
                </a:solidFill>
                <a:latin typeface="+mn-lt"/>
                <a:ea typeface="+mn-ea"/>
                <a:cs typeface="+mn-cs"/>
              </a:rPr>
              <a:t> Art, music, and literature</a:t>
            </a:r>
          </a:p>
          <a:p>
            <a:pPr lvl="0">
              <a:buFont typeface="Arial" pitchFamily="34" charset="0"/>
              <a:buChar char="•"/>
            </a:pPr>
            <a:r>
              <a:rPr lang="en-GB" sz="1200" i="0" kern="1200" dirty="0" smtClean="0">
                <a:solidFill>
                  <a:schemeClr val="tx1"/>
                </a:solidFill>
                <a:latin typeface="+mn-lt"/>
                <a:ea typeface="+mn-ea"/>
                <a:cs typeface="+mn-cs"/>
              </a:rPr>
              <a:t> Being creative</a:t>
            </a:r>
          </a:p>
          <a:p>
            <a:pPr lvl="0">
              <a:buFont typeface="Arial" pitchFamily="34" charset="0"/>
              <a:buChar char="•"/>
            </a:pPr>
            <a:r>
              <a:rPr lang="en-GB" sz="1200" i="0" kern="1200" dirty="0" smtClean="0">
                <a:solidFill>
                  <a:schemeClr val="tx1"/>
                </a:solidFill>
                <a:latin typeface="+mn-lt"/>
                <a:ea typeface="+mn-ea"/>
                <a:cs typeface="+mn-cs"/>
              </a:rPr>
              <a:t> Completing difficult challenges</a:t>
            </a:r>
          </a:p>
          <a:p>
            <a:pPr lvl="0">
              <a:buFont typeface="Arial" pitchFamily="34" charset="0"/>
              <a:buChar char="•"/>
            </a:pPr>
            <a:r>
              <a:rPr lang="en-GB" sz="1200" i="0" kern="1200" dirty="0" smtClean="0">
                <a:solidFill>
                  <a:schemeClr val="tx1"/>
                </a:solidFill>
                <a:latin typeface="+mn-lt"/>
                <a:ea typeface="+mn-ea"/>
                <a:cs typeface="+mn-cs"/>
              </a:rPr>
              <a:t> Helping others</a:t>
            </a:r>
          </a:p>
          <a:p>
            <a:pPr lvl="0">
              <a:buFont typeface="Arial" pitchFamily="34" charset="0"/>
              <a:buChar char="•"/>
            </a:pPr>
            <a:r>
              <a:rPr lang="en-GB" sz="1200" i="0" kern="1200" dirty="0" smtClean="0">
                <a:solidFill>
                  <a:schemeClr val="tx1"/>
                </a:solidFill>
                <a:latin typeface="+mn-lt"/>
                <a:ea typeface="+mn-ea"/>
                <a:cs typeface="+mn-cs"/>
              </a:rPr>
              <a:t> Making other people happy</a:t>
            </a:r>
          </a:p>
          <a:p>
            <a:pPr lvl="0">
              <a:buFont typeface="Arial" pitchFamily="34" charset="0"/>
              <a:buChar char="•"/>
            </a:pPr>
            <a:r>
              <a:rPr lang="en-GB" sz="1200" i="0" kern="1200" dirty="0" smtClean="0">
                <a:solidFill>
                  <a:schemeClr val="tx1"/>
                </a:solidFill>
                <a:latin typeface="+mn-lt"/>
                <a:ea typeface="+mn-ea"/>
                <a:cs typeface="+mn-cs"/>
              </a:rPr>
              <a:t> Beauty and wonder of natural world and other living things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believe that being happy is one of the most important things in life. Humanists believes that there are many different ingredients to happiness. Humanists believe that this life is the only life we have – they do not believe in an afterlife – they therefore believe it is important to be happy in this life. The time to be happy is now! Most humanists believe that it is important to find your own way to be happy and that this might be different for everybody.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It may seem obvious to many people that happiness is important. However, some people throughout history have questioned whether happiness should be a priority or whether other goals are more important, such as following rules.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say that human beings should resist hedonism, enjoying certain bodily pleasures like food</a:t>
            </a:r>
            <a:r>
              <a:rPr lang="en-GB" sz="1200" i="0" kern="1200" baseline="0" dirty="0" smtClean="0">
                <a:solidFill>
                  <a:schemeClr val="tx1"/>
                </a:solidFill>
                <a:latin typeface="+mn-lt"/>
                <a:ea typeface="+mn-ea"/>
                <a:cs typeface="+mn-cs"/>
              </a:rPr>
              <a:t> and drink</a:t>
            </a:r>
            <a:r>
              <a:rPr lang="en-GB" sz="1200" i="0" kern="1200" dirty="0" smtClean="0">
                <a:solidFill>
                  <a:schemeClr val="tx1"/>
                </a:solidFill>
                <a:latin typeface="+mn-lt"/>
                <a:ea typeface="+mn-ea"/>
                <a:cs typeface="+mn-cs"/>
              </a:rPr>
              <a:t>. They say pursuing such pleasures does us no good. Humanists believe these pleasures can be important ingredients of a happy life as long we take our health into consideration when we decide whether to enjoy such pleasures. Many humanists, however, believe that real happiness involves more than just these bodily pleasures. The ancient Greek philosopher, Aristotle, used the word ‘Eudemonia’ to describe a wider sense of happiness – a way of flourishing in life – a way of living life to the full.  This included building positive relationships, being curious and creative, and pursuing intellectual endeavours.</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may argue that thinking about happiness is a selfish way of living (you are only thinking about your own happiness) but most humanists think we should take the wellbeing of others and the environment into account when we decide how to act, and many also believe that one of the best ways to be happy ourselves is to make other people happy.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And one way to make others happy is to be happy yourself!</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We don’t need to choose between being good and being happy.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‘The happy life is to an extraordinary extent the same as the good life’ Bertrand Russell</a:t>
            </a:r>
          </a:p>
          <a:p>
            <a:endParaRPr lang="en-GB" dirty="0" smtClean="0"/>
          </a:p>
          <a:p>
            <a:r>
              <a:rPr lang="en-GB" sz="1200" i="0" kern="1200" dirty="0" smtClean="0">
                <a:solidFill>
                  <a:schemeClr val="tx1"/>
                </a:solidFill>
                <a:latin typeface="+mn-lt"/>
                <a:ea typeface="+mn-ea"/>
                <a:cs typeface="+mn-cs"/>
              </a:rPr>
              <a:t>Possible extension questions:</a:t>
            </a:r>
          </a:p>
          <a:p>
            <a:pPr lvl="0">
              <a:buFont typeface="Arial" pitchFamily="34" charset="0"/>
              <a:buChar char="•"/>
            </a:pPr>
            <a:r>
              <a:rPr lang="en-GB" sz="1200" i="0" kern="1200" dirty="0" smtClean="0">
                <a:solidFill>
                  <a:schemeClr val="tx1"/>
                </a:solidFill>
                <a:latin typeface="+mn-lt"/>
                <a:ea typeface="+mn-ea"/>
                <a:cs typeface="+mn-cs"/>
              </a:rPr>
              <a:t> Are any of these necessary / essential for happiness?</a:t>
            </a:r>
          </a:p>
          <a:p>
            <a:pPr lvl="0">
              <a:buFont typeface="Arial" pitchFamily="34" charset="0"/>
              <a:buChar char="•"/>
            </a:pPr>
            <a:r>
              <a:rPr lang="en-GB" sz="1200" i="0" kern="1200" dirty="0" smtClean="0">
                <a:solidFill>
                  <a:schemeClr val="tx1"/>
                </a:solidFill>
                <a:latin typeface="+mn-lt"/>
                <a:ea typeface="+mn-ea"/>
                <a:cs typeface="+mn-cs"/>
              </a:rPr>
              <a:t> Is it possible to be happy with only one of these ingredients?</a:t>
            </a:r>
          </a:p>
          <a:p>
            <a:pPr lvl="0">
              <a:buFont typeface="Arial" pitchFamily="34" charset="0"/>
              <a:buChar char="•"/>
            </a:pPr>
            <a:r>
              <a:rPr lang="en-GB" sz="1200" i="0" kern="1200" dirty="0" smtClean="0">
                <a:solidFill>
                  <a:schemeClr val="tx1"/>
                </a:solidFill>
                <a:latin typeface="+mn-lt"/>
                <a:ea typeface="+mn-ea"/>
                <a:cs typeface="+mn-cs"/>
              </a:rPr>
              <a:t> Do we need all of these to be happy?</a:t>
            </a:r>
          </a:p>
          <a:p>
            <a:pPr lvl="0">
              <a:buFont typeface="Arial" pitchFamily="34" charset="0"/>
              <a:buChar char="•"/>
            </a:pPr>
            <a:r>
              <a:rPr lang="en-GB" sz="1200" i="0" kern="1200" dirty="0" smtClean="0">
                <a:solidFill>
                  <a:schemeClr val="tx1"/>
                </a:solidFill>
                <a:latin typeface="+mn-lt"/>
                <a:ea typeface="+mn-ea"/>
                <a:cs typeface="+mn-cs"/>
              </a:rPr>
              <a:t> Does everyone need the same things to be happy?</a:t>
            </a:r>
          </a:p>
          <a:p>
            <a:pPr lvl="0">
              <a:buFont typeface="Arial" pitchFamily="34" charset="0"/>
              <a:buChar char="•"/>
            </a:pPr>
            <a:r>
              <a:rPr lang="en-GB" sz="1200" i="0" kern="1200" dirty="0" smtClean="0">
                <a:solidFill>
                  <a:schemeClr val="tx1"/>
                </a:solidFill>
                <a:latin typeface="+mn-lt"/>
                <a:ea typeface="+mn-ea"/>
                <a:cs typeface="+mn-cs"/>
              </a:rPr>
              <a:t> Does anything make everyone happy?</a:t>
            </a:r>
          </a:p>
          <a:p>
            <a:pPr lvl="0">
              <a:buFont typeface="Arial" pitchFamily="34" charset="0"/>
              <a:buChar char="•"/>
            </a:pPr>
            <a:r>
              <a:rPr lang="en-GB" sz="1200" i="0" kern="1200" dirty="0" smtClean="0">
                <a:solidFill>
                  <a:schemeClr val="tx1"/>
                </a:solidFill>
                <a:latin typeface="+mn-lt"/>
                <a:ea typeface="+mn-ea"/>
                <a:cs typeface="+mn-cs"/>
              </a:rPr>
              <a:t> Is it possible to make everyone happy?  What would be the best way to try?</a:t>
            </a:r>
          </a:p>
          <a:p>
            <a:pPr lvl="0">
              <a:buFont typeface="Arial" pitchFamily="34" charset="0"/>
              <a:buChar char="•"/>
            </a:pPr>
            <a:r>
              <a:rPr lang="en-GB" sz="1200" i="0" kern="1200" dirty="0" smtClean="0">
                <a:solidFill>
                  <a:schemeClr val="tx1"/>
                </a:solidFill>
                <a:latin typeface="+mn-lt"/>
                <a:ea typeface="+mn-ea"/>
                <a:cs typeface="+mn-cs"/>
              </a:rPr>
              <a:t> What should I do when there are things that make me happy but others unhappy?</a:t>
            </a:r>
          </a:p>
          <a:p>
            <a:pPr lvl="0">
              <a:buFont typeface="Arial" pitchFamily="34" charset="0"/>
              <a:buChar char="•"/>
            </a:pPr>
            <a:r>
              <a:rPr lang="en-GB" sz="1200" i="0" kern="1200" dirty="0" smtClean="0">
                <a:solidFill>
                  <a:schemeClr val="tx1"/>
                </a:solidFill>
                <a:latin typeface="+mn-lt"/>
                <a:ea typeface="+mn-ea"/>
                <a:cs typeface="+mn-cs"/>
              </a:rPr>
              <a:t> What stops people being happy? What things can make us unhappy?  How can we overcome this unhappiness?  Is it OK to sometimes not be happy?</a:t>
            </a:r>
          </a:p>
          <a:p>
            <a:pPr lvl="0">
              <a:buFont typeface="Arial" pitchFamily="34" charset="0"/>
              <a:buChar char="•"/>
            </a:pPr>
            <a:r>
              <a:rPr lang="en-GB" sz="1200" i="0" kern="1200" dirty="0" smtClean="0">
                <a:solidFill>
                  <a:schemeClr val="tx1"/>
                </a:solidFill>
                <a:latin typeface="+mn-lt"/>
                <a:ea typeface="+mn-ea"/>
                <a:cs typeface="+mn-cs"/>
              </a:rPr>
              <a:t> Is anything more important than happiness?</a:t>
            </a:r>
          </a:p>
          <a:p>
            <a:pPr lvl="0">
              <a:buFont typeface="Arial" pitchFamily="34" charset="0"/>
              <a:buChar char="•"/>
            </a:pPr>
            <a:r>
              <a:rPr lang="en-GB" sz="1200" i="0" kern="1200" dirty="0" smtClean="0">
                <a:solidFill>
                  <a:schemeClr val="tx1"/>
                </a:solidFill>
                <a:latin typeface="+mn-lt"/>
                <a:ea typeface="+mn-ea"/>
                <a:cs typeface="+mn-cs"/>
              </a:rPr>
              <a:t> Is happiness the purpose of life?</a:t>
            </a:r>
          </a:p>
          <a:p>
            <a:pPr lvl="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2CDC2-7A80-44BF-9F7C-3E273BAAFE9C}"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i="0" kern="1200" dirty="0" smtClean="0">
                <a:solidFill>
                  <a:schemeClr val="tx1"/>
                </a:solidFill>
                <a:latin typeface="+mn-lt"/>
                <a:ea typeface="+mn-ea"/>
                <a:cs typeface="+mn-cs"/>
              </a:rPr>
              <a:t>Just like religions, humanists take the opportunity to recognise</a:t>
            </a:r>
            <a:r>
              <a:rPr lang="en-GB" sz="1200" i="0" kern="1200" baseline="0" dirty="0" smtClean="0">
                <a:solidFill>
                  <a:schemeClr val="tx1"/>
                </a:solidFill>
                <a:latin typeface="+mn-lt"/>
                <a:ea typeface="+mn-ea"/>
                <a:cs typeface="+mn-cs"/>
              </a:rPr>
              <a:t> and</a:t>
            </a:r>
            <a:r>
              <a:rPr lang="en-GB" sz="1200" i="0" kern="1200" dirty="0" smtClean="0">
                <a:solidFill>
                  <a:schemeClr val="tx1"/>
                </a:solidFill>
                <a:latin typeface="+mn-lt"/>
                <a:ea typeface="+mn-ea"/>
                <a:cs typeface="+mn-cs"/>
              </a:rPr>
              <a:t> celebrate landmarks in people’s lives such as births, deaths and marriages and when people have achieved goals they have set themselves.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naming ceremonies are an opportunity to celebrate the arrival of a new human being. They are also an opportunity to acknowledge the support of friends and family and to make promises of</a:t>
            </a:r>
            <a:r>
              <a:rPr lang="en-GB" sz="1200" i="0" kern="1200" baseline="0" dirty="0" smtClean="0">
                <a:solidFill>
                  <a:schemeClr val="tx1"/>
                </a:solidFill>
                <a:latin typeface="+mn-lt"/>
                <a:ea typeface="+mn-ea"/>
                <a:cs typeface="+mn-cs"/>
              </a:rPr>
              <a:t> love and support</a:t>
            </a:r>
            <a:r>
              <a:rPr lang="en-GB" sz="1200" i="0" kern="1200" dirty="0" smtClean="0">
                <a:solidFill>
                  <a:schemeClr val="tx1"/>
                </a:solidFill>
                <a:latin typeface="+mn-lt"/>
                <a:ea typeface="+mn-ea"/>
                <a:cs typeface="+mn-cs"/>
              </a:rPr>
              <a:t> to the new baby.</a:t>
            </a:r>
            <a:r>
              <a:rPr lang="en-GB" sz="1200" i="0" kern="1200" baseline="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A humanist naming ceremony can be held wherever the parents like and the parents can decide what they want to say. Many humanists recognise how every new human has the potential to contribute to the good and progress of humanity. Every new life should therefore be acknowledged and celebrated.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Marriage or civil partnership is the formal union of two people as partners in a relationship. A wedding is an occasion to celebrate the marriage of two people. Many non-religious people get married in a registry office and this is necessary to make the marriage legally binding. Some humanists want to do more to celebrate and therefore arrange a humanists wedding. Both parties are encouraged to write their own vows (promises) to each other.</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also have funerals.  Sadness is often unavoidable, it is also very important to be able celebrate the life of someone you have loved,</a:t>
            </a:r>
            <a:r>
              <a:rPr lang="en-GB" sz="1200" i="0" kern="1200" baseline="0" dirty="0" smtClean="0">
                <a:solidFill>
                  <a:schemeClr val="tx1"/>
                </a:solidFill>
                <a:latin typeface="+mn-lt"/>
                <a:ea typeface="+mn-ea"/>
                <a:cs typeface="+mn-cs"/>
              </a:rPr>
              <a:t> as well as take the time to grieve</a:t>
            </a:r>
            <a:r>
              <a:rPr lang="en-GB" sz="1200" i="0" kern="1200" dirty="0" smtClean="0">
                <a:solidFill>
                  <a:schemeClr val="tx1"/>
                </a:solidFill>
                <a:latin typeface="+mn-lt"/>
                <a:ea typeface="+mn-ea"/>
                <a:cs typeface="+mn-cs"/>
              </a:rPr>
              <a:t>.  There are no prayers but there is often time for silent reflection. For humanists, the funeral is an opportunity for the family and friends of the deceased to grieve, to share memories, and to celebrate the life of the person who has died. It is a profound</a:t>
            </a:r>
            <a:r>
              <a:rPr lang="en-GB" sz="1200" i="0" kern="1200" baseline="0" dirty="0" smtClean="0">
                <a:solidFill>
                  <a:schemeClr val="tx1"/>
                </a:solidFill>
                <a:latin typeface="+mn-lt"/>
                <a:ea typeface="+mn-ea"/>
                <a:cs typeface="+mn-cs"/>
              </a:rPr>
              <a:t> and necessary</a:t>
            </a:r>
            <a:r>
              <a:rPr lang="en-GB" sz="1200" i="0" kern="1200" dirty="0" smtClean="0">
                <a:solidFill>
                  <a:schemeClr val="tx1"/>
                </a:solidFill>
                <a:latin typeface="+mn-lt"/>
                <a:ea typeface="+mn-ea"/>
                <a:cs typeface="+mn-cs"/>
              </a:rPr>
              <a:t> occasion for those still living. Humanists believe that we live on in the memories of family and friends and those whose lives we have touched.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 humanist naming ceremony, wedding, or funeral is carried out by a humanist celebrant who helps create and plan the day and is there to make sure everything runs smoothly.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do not believe in gods or are at least are uncertain if they exist. Therefore they believe we need the love of other people, particularly family and friends, to help us in life. For humanists, the love, commitment, and support of our family and friends is really important. We have a responsibility to take care of each other. Humanist ceremonies will therefore focus on these ideas.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further information, please visit </a:t>
            </a:r>
            <a:r>
              <a:rPr lang="en-GB" sz="1200" i="0" u="sng" kern="1200" dirty="0" smtClean="0">
                <a:solidFill>
                  <a:schemeClr val="tx1"/>
                </a:solidFill>
                <a:latin typeface="+mn-lt"/>
                <a:ea typeface="+mn-ea"/>
                <a:cs typeface="+mn-cs"/>
                <a:hlinkClick r:id="rId3"/>
              </a:rPr>
              <a:t>https://humanism.org.uk/ceremonies/</a:t>
            </a: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People often wonder what humanists do at Christmas or Easter, which are essentially Christian festivals. Like most people, humanists enjoy holidays, exchanging presents, seeing family, going to parties – and are quite happy to have holidays to cheer up the darkest days of winter and to welcome the beginning of spring or the new year. Many of our festivals are much older than Christianity, and were simply adopted by early Christians as good times to celebrate.</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2CDC2-7A80-44BF-9F7C-3E273BAAFE9C}"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we should be motivated to do good rather than bad actions because:</a:t>
            </a:r>
          </a:p>
          <a:p>
            <a:pPr lvl="0">
              <a:buFont typeface="Arial" pitchFamily="34" charset="0"/>
              <a:buChar char="•"/>
            </a:pPr>
            <a:r>
              <a:rPr lang="en-GB"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We </a:t>
            </a:r>
            <a:r>
              <a:rPr lang="en-GB" sz="1200" i="0" kern="1200" dirty="0" smtClean="0">
                <a:solidFill>
                  <a:schemeClr val="tx1"/>
                </a:solidFill>
                <a:latin typeface="+mn-lt"/>
                <a:ea typeface="+mn-ea"/>
                <a:cs typeface="+mn-cs"/>
              </a:rPr>
              <a:t>should not do to others what we would not like them to do to ourselves</a:t>
            </a:r>
          </a:p>
          <a:p>
            <a:pPr lvl="0">
              <a:buFont typeface="Arial" pitchFamily="34" charset="0"/>
              <a:buChar char="•"/>
            </a:pPr>
            <a:r>
              <a:rPr lang="en-GB" sz="1200" i="0" kern="1200" dirty="0" smtClean="0">
                <a:solidFill>
                  <a:schemeClr val="tx1"/>
                </a:solidFill>
                <a:latin typeface="+mn-lt"/>
                <a:ea typeface="+mn-ea"/>
                <a:cs typeface="+mn-cs"/>
              </a:rPr>
              <a:t> Doing the right thing to each other can make the world a better place </a:t>
            </a:r>
          </a:p>
          <a:p>
            <a:pPr>
              <a:buFont typeface="Arial" pitchFamily="34" charset="0"/>
              <a:buChar char="•"/>
            </a:pPr>
            <a:r>
              <a:rPr lang="en-GB" sz="1200" i="0" kern="1200" dirty="0" smtClean="0">
                <a:solidFill>
                  <a:schemeClr val="tx1"/>
                </a:solidFill>
                <a:latin typeface="+mn-lt"/>
                <a:ea typeface="+mn-ea"/>
                <a:cs typeface="+mn-cs"/>
              </a:rPr>
              <a:t> Making others happy can make us happy</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don’t believe in an afterlife or in karma and so don’t believe our actions will be punished or rewarded by a god or gods. They don’t believe you need to believe in a god or an afterlife to have a reason to do the right thing. We may be punished or rewarded by those around us </a:t>
            </a:r>
            <a:r>
              <a:rPr lang="en-GB" sz="1200" i="0" kern="1200" dirty="0" smtClean="0">
                <a:solidFill>
                  <a:schemeClr val="tx1"/>
                </a:solidFill>
                <a:latin typeface="+mn-lt"/>
                <a:ea typeface="+mn-ea"/>
                <a:cs typeface="+mn-cs"/>
              </a:rPr>
              <a:t>or the</a:t>
            </a:r>
            <a:r>
              <a:rPr lang="en-GB" sz="1200" i="0" kern="1200" baseline="0" dirty="0" smtClean="0">
                <a:solidFill>
                  <a:schemeClr val="tx1"/>
                </a:solidFill>
                <a:latin typeface="+mn-lt"/>
                <a:ea typeface="+mn-ea"/>
                <a:cs typeface="+mn-cs"/>
              </a:rPr>
              <a:t> law</a:t>
            </a:r>
            <a:r>
              <a:rPr lang="en-GB"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Many humanists, however, believe that although fear of punishment can make people avoid bad actions, this shouldn’t be the only reason why we don’t do bad things. We should avoid bad actions because we can empathise with other people’s feelings and imagine what it would be like to be in their position. We can also think about the wider consequences of our actions on the world we live 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‘Being a Humanist means trying to behave decently without expectation of rewards or punishment after you are dead.’ </a:t>
            </a:r>
            <a:r>
              <a:rPr lang="en-GB" sz="1200" i="0" u="none" strike="noStrike" kern="1200" dirty="0" smtClean="0">
                <a:solidFill>
                  <a:schemeClr val="tx1"/>
                </a:solidFill>
                <a:latin typeface="+mn-lt"/>
                <a:ea typeface="+mn-ea"/>
                <a:cs typeface="+mn-cs"/>
                <a:hlinkClick r:id="rId3"/>
              </a:rPr>
              <a:t>Kurt Vonnegut</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i="0" kern="1200" dirty="0" smtClean="0">
                <a:solidFill>
                  <a:schemeClr val="tx1"/>
                </a:solidFill>
                <a:latin typeface="+mn-lt"/>
                <a:ea typeface="+mn-ea"/>
                <a:cs typeface="+mn-cs"/>
              </a:rPr>
              <a:t>You could begin</a:t>
            </a:r>
            <a:r>
              <a:rPr lang="en-GB" sz="1200" b="1" i="0" kern="1200" baseline="0" dirty="0" smtClean="0">
                <a:solidFill>
                  <a:schemeClr val="tx1"/>
                </a:solidFill>
                <a:latin typeface="+mn-lt"/>
                <a:ea typeface="+mn-ea"/>
                <a:cs typeface="+mn-cs"/>
              </a:rPr>
              <a:t> by asking:</a:t>
            </a:r>
          </a:p>
          <a:p>
            <a:pPr>
              <a:buFont typeface="Arial" pitchFamily="34" charset="0"/>
              <a:buChar char="•"/>
            </a:pPr>
            <a:r>
              <a:rPr lang="en-GB" sz="1200" b="1" i="0" kern="1200" baseline="0" dirty="0" smtClean="0">
                <a:solidFill>
                  <a:schemeClr val="tx1"/>
                </a:solidFill>
                <a:latin typeface="+mn-lt"/>
                <a:ea typeface="+mn-ea"/>
                <a:cs typeface="+mn-cs"/>
              </a:rPr>
              <a:t> Do we need rules?</a:t>
            </a:r>
          </a:p>
          <a:p>
            <a:pPr>
              <a:buFont typeface="Arial" pitchFamily="34" charset="0"/>
              <a:buChar char="•"/>
            </a:pPr>
            <a:r>
              <a:rPr lang="en-GB" sz="1200" b="1" i="0" kern="1200" baseline="0" dirty="0" smtClean="0">
                <a:solidFill>
                  <a:schemeClr val="tx1"/>
                </a:solidFill>
                <a:latin typeface="+mn-lt"/>
                <a:ea typeface="+mn-ea"/>
                <a:cs typeface="+mn-cs"/>
              </a:rPr>
              <a:t> Is it ever OK to break a rule?</a:t>
            </a:r>
          </a:p>
          <a:p>
            <a:endParaRPr lang="en-GB" sz="1200" i="0" kern="1200" baseline="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Extension</a:t>
            </a:r>
            <a:r>
              <a:rPr lang="en-GB" sz="1200" i="0" kern="1200" baseline="0" dirty="0" smtClean="0">
                <a:solidFill>
                  <a:schemeClr val="tx1"/>
                </a:solidFill>
                <a:latin typeface="+mn-lt"/>
                <a:ea typeface="+mn-ea"/>
                <a:cs typeface="+mn-cs"/>
              </a:rPr>
              <a:t> q</a:t>
            </a:r>
            <a:r>
              <a:rPr lang="en-GB" sz="1200" i="0" kern="1200" dirty="0" smtClean="0">
                <a:solidFill>
                  <a:schemeClr val="tx1"/>
                </a:solidFill>
                <a:latin typeface="+mn-lt"/>
                <a:ea typeface="+mn-ea"/>
                <a:cs typeface="+mn-cs"/>
              </a:rPr>
              <a:t>uestions about</a:t>
            </a:r>
            <a:r>
              <a:rPr lang="en-GB" sz="1200" i="0" kern="1200" baseline="0" dirty="0" smtClean="0">
                <a:solidFill>
                  <a:schemeClr val="tx1"/>
                </a:solidFill>
                <a:latin typeface="+mn-lt"/>
                <a:ea typeface="+mn-ea"/>
                <a:cs typeface="+mn-cs"/>
              </a:rPr>
              <a:t> rules:</a:t>
            </a:r>
            <a:endParaRPr lang="en-GB" sz="1200" i="0" kern="1200" dirty="0" smtClean="0">
              <a:solidFill>
                <a:schemeClr val="tx1"/>
              </a:solidFill>
              <a:latin typeface="+mn-lt"/>
              <a:ea typeface="+mn-ea"/>
              <a:cs typeface="+mn-cs"/>
            </a:endParaRPr>
          </a:p>
          <a:p>
            <a:pPr lvl="0">
              <a:buFont typeface="Arial" pitchFamily="34" charset="0"/>
              <a:buChar char="•"/>
            </a:pPr>
            <a:r>
              <a:rPr lang="en-GB" sz="1200" i="0" kern="1200" dirty="0" smtClean="0">
                <a:solidFill>
                  <a:schemeClr val="tx1"/>
                </a:solidFill>
                <a:latin typeface="+mn-lt"/>
                <a:ea typeface="+mn-ea"/>
                <a:cs typeface="+mn-cs"/>
              </a:rPr>
              <a:t> Where do rules come from? (School, parents, the government, the law, religious leaders, holy books)</a:t>
            </a:r>
          </a:p>
          <a:p>
            <a:pPr lvl="0">
              <a:buFont typeface="Arial" pitchFamily="34" charset="0"/>
              <a:buChar char="•"/>
            </a:pPr>
            <a:r>
              <a:rPr lang="en-GB" sz="1200" i="0" kern="1200" dirty="0" smtClean="0">
                <a:solidFill>
                  <a:schemeClr val="tx1"/>
                </a:solidFill>
                <a:latin typeface="+mn-lt"/>
                <a:ea typeface="+mn-ea"/>
                <a:cs typeface="+mn-cs"/>
              </a:rPr>
              <a:t> Do rules always help?</a:t>
            </a:r>
          </a:p>
          <a:p>
            <a:pPr lvl="0">
              <a:buFont typeface="Arial" pitchFamily="34" charset="0"/>
              <a:buChar char="•"/>
            </a:pPr>
            <a:r>
              <a:rPr lang="en-GB" sz="1200" i="0" kern="1200" dirty="0" smtClean="0">
                <a:solidFill>
                  <a:schemeClr val="tx1"/>
                </a:solidFill>
                <a:latin typeface="+mn-lt"/>
                <a:ea typeface="+mn-ea"/>
                <a:cs typeface="+mn-cs"/>
              </a:rPr>
              <a:t> What are your school rules? Imagine no school rules: what would happen?</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think that rules can help us to make decisions when faced with a moral dilemma. Sometimes people want someone to tell them what to do as they feel it makes life easier. However, most humanists feel we need to take responsibility for our actions ourselves; rules can take away that responsibility. Most humanists also believe that inflexible rules can often complicate rather than solve dilemmas. Rules often contradict each other, so we can be left asking which rule we should follow.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Sometimes it can be Ok to break a rule (e.g. it might be OK to lie if the school bully asked you where your friend was). We should think carefully about the potential consequences of our actions and put questions about whether an action will lead to harm, before consideration of whether we are following prescribed rules. Humanists won’t simply take a rule or commandment for granted.</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There is a rule,</a:t>
            </a:r>
            <a:r>
              <a:rPr lang="en-GB" sz="1200" i="0" kern="1200" baseline="0" dirty="0" smtClean="0">
                <a:solidFill>
                  <a:schemeClr val="tx1"/>
                </a:solidFill>
                <a:latin typeface="+mn-lt"/>
                <a:ea typeface="+mn-ea"/>
                <a:cs typeface="+mn-cs"/>
              </a:rPr>
              <a:t> however, that humanists do think is important to try and follow.</a:t>
            </a:r>
            <a:endParaRPr lang="en-GB" sz="1200" i="0" kern="1200" dirty="0" smtClean="0">
              <a:solidFill>
                <a:schemeClr val="tx1"/>
              </a:solidFill>
              <a:latin typeface="+mn-lt"/>
              <a:ea typeface="+mn-ea"/>
              <a:cs typeface="+mn-cs"/>
            </a:endParaRPr>
          </a:p>
          <a:p>
            <a:endParaRPr lang="en-GB" dirty="0" smtClean="0"/>
          </a:p>
          <a:p>
            <a:r>
              <a:rPr lang="en-GB" sz="1200" b="1" i="0" kern="1200" dirty="0" smtClean="0">
                <a:solidFill>
                  <a:schemeClr val="tx1"/>
                </a:solidFill>
                <a:latin typeface="+mn-lt"/>
                <a:ea typeface="+mn-ea"/>
                <a:cs typeface="+mn-cs"/>
              </a:rPr>
              <a:t>Ask children how they feel when someone is unkind to you?</a:t>
            </a:r>
          </a:p>
          <a:p>
            <a:r>
              <a:rPr lang="en-GB" sz="1200" b="1" i="0" kern="1200" dirty="0" smtClean="0">
                <a:solidFill>
                  <a:schemeClr val="tx1"/>
                </a:solidFill>
                <a:latin typeface="+mn-lt"/>
                <a:ea typeface="+mn-ea"/>
                <a:cs typeface="+mn-cs"/>
              </a:rPr>
              <a:t>Ask them to freeze frame their faces to show how they would feel.</a:t>
            </a:r>
          </a:p>
          <a:p>
            <a:endParaRPr lang="en-GB" sz="1200" b="1"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Now ask them to do the same for how they feel someone else would feel if someone was unkind to them.</a:t>
            </a:r>
          </a:p>
          <a:p>
            <a:r>
              <a:rPr lang="en-GB" sz="1200" b="1" i="0" kern="1200" dirty="0" smtClean="0">
                <a:solidFill>
                  <a:schemeClr val="tx1"/>
                </a:solidFill>
                <a:latin typeface="+mn-lt"/>
                <a:ea typeface="+mn-ea"/>
                <a:cs typeface="+mn-cs"/>
              </a:rPr>
              <a:t>Did their faces change? What does that tell us?</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Empathy:</a:t>
            </a:r>
            <a:r>
              <a:rPr lang="en-GB" sz="1200" i="0" kern="1200" baseline="0" dirty="0" smtClean="0">
                <a:solidFill>
                  <a:schemeClr val="tx1"/>
                </a:solidFill>
                <a:latin typeface="+mn-lt"/>
                <a:ea typeface="+mn-ea"/>
                <a:cs typeface="+mn-cs"/>
              </a:rPr>
              <a:t> other people have feelings too that are often very similar to ours</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This allows us to consider </a:t>
            </a:r>
            <a:r>
              <a:rPr lang="en-GB" sz="1200" i="0" kern="1200" baseline="0" dirty="0" smtClean="0">
                <a:solidFill>
                  <a:schemeClr val="tx1"/>
                </a:solidFill>
                <a:latin typeface="+mn-lt"/>
                <a:ea typeface="+mn-ea"/>
                <a:cs typeface="+mn-cs"/>
              </a:rPr>
              <a:t>The </a:t>
            </a:r>
            <a:r>
              <a:rPr lang="en-GB" sz="1200" i="0" kern="1200" baseline="0" dirty="0" smtClean="0">
                <a:solidFill>
                  <a:schemeClr val="tx1"/>
                </a:solidFill>
                <a:latin typeface="+mn-lt"/>
                <a:ea typeface="+mn-ea"/>
                <a:cs typeface="+mn-cs"/>
              </a:rPr>
              <a:t>Golden Rule</a:t>
            </a: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Ask children what they think this rule means. Can they give any examples? (e.g. don’t bully others if you would not like to be bullied)</a:t>
            </a:r>
          </a:p>
          <a:p>
            <a:r>
              <a:rPr lang="en-GB" sz="1200" b="1" i="0" kern="1200" dirty="0" smtClean="0">
                <a:solidFill>
                  <a:schemeClr val="tx1"/>
                </a:solidFill>
                <a:latin typeface="+mn-lt"/>
                <a:ea typeface="+mn-ea"/>
                <a:cs typeface="+mn-cs"/>
              </a:rPr>
              <a:t>Ask them if there is a difference between the positive and negative versions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Explain that this rule appears to be almost universal. It has appeared in many different religions and philosophies throughout history and across the world. Even Jesus felt the golden rule was more important than the other commandments (love was more powerful than law).</a:t>
            </a:r>
          </a:p>
          <a:p>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You could read out or show a few examples</a:t>
            </a:r>
          </a:p>
          <a:p>
            <a:r>
              <a:rPr lang="en-GB" sz="1200" kern="1200" dirty="0" smtClean="0">
                <a:solidFill>
                  <a:schemeClr val="tx1"/>
                </a:solidFill>
                <a:latin typeface="+mn-lt"/>
                <a:ea typeface="+mn-ea"/>
                <a:cs typeface="+mn-cs"/>
              </a:rPr>
              <a:t>"Do not do to others what you would not like for yourself.“ </a:t>
            </a:r>
            <a:r>
              <a:rPr lang="en-GB" sz="1200" kern="1200" dirty="0" err="1" smtClean="0">
                <a:solidFill>
                  <a:schemeClr val="tx1"/>
                </a:solidFill>
                <a:latin typeface="+mn-lt"/>
                <a:ea typeface="+mn-ea"/>
                <a:cs typeface="+mn-cs"/>
              </a:rPr>
              <a:t>Confucious</a:t>
            </a:r>
            <a:r>
              <a:rPr lang="en-GB" sz="1200" kern="1200" dirty="0" smtClean="0">
                <a:solidFill>
                  <a:schemeClr val="tx1"/>
                </a:solidFill>
                <a:latin typeface="+mn-lt"/>
                <a:ea typeface="+mn-ea"/>
                <a:cs typeface="+mn-cs"/>
              </a:rPr>
              <a:t>,</a:t>
            </a:r>
            <a:r>
              <a:rPr lang="en-GB" sz="1200" kern="1200" baseline="0" dirty="0" smtClean="0">
                <a:solidFill>
                  <a:schemeClr val="tx1"/>
                </a:solidFill>
                <a:latin typeface="+mn-lt"/>
                <a:ea typeface="+mn-ea"/>
                <a:cs typeface="+mn-cs"/>
              </a:rPr>
              <a:t> 500 BCE</a:t>
            </a:r>
          </a:p>
          <a:p>
            <a:r>
              <a:rPr lang="en-GB" sz="1200" kern="1200" dirty="0" smtClean="0">
                <a:solidFill>
                  <a:schemeClr val="tx1"/>
                </a:solidFill>
                <a:latin typeface="+mn-lt"/>
                <a:ea typeface="+mn-ea"/>
                <a:cs typeface="+mn-cs"/>
              </a:rPr>
              <a:t>"Love your neighbour as yourself." </a:t>
            </a:r>
            <a:r>
              <a:rPr lang="en-GB" sz="1200" kern="1200" dirty="0" err="1" smtClean="0">
                <a:solidFill>
                  <a:schemeClr val="tx1"/>
                </a:solidFill>
                <a:latin typeface="+mn-lt"/>
                <a:ea typeface="+mn-ea"/>
                <a:cs typeface="+mn-cs"/>
              </a:rPr>
              <a:t>Chrisitianity</a:t>
            </a:r>
            <a:r>
              <a:rPr lang="en-GB" sz="1200" kern="1200" dirty="0" smtClean="0">
                <a:solidFill>
                  <a:schemeClr val="tx1"/>
                </a:solidFill>
                <a:latin typeface="+mn-lt"/>
                <a:ea typeface="+mn-ea"/>
                <a:cs typeface="+mn-cs"/>
              </a:rPr>
              <a:t>/Judaism</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Leviticus, Matthew,</a:t>
            </a:r>
            <a:r>
              <a:rPr lang="en-GB" sz="1200" kern="1200" baseline="0" dirty="0" smtClean="0">
                <a:solidFill>
                  <a:schemeClr val="tx1"/>
                </a:solidFill>
                <a:latin typeface="+mn-lt"/>
                <a:ea typeface="+mn-ea"/>
                <a:cs typeface="+mn-cs"/>
              </a:rPr>
              <a:t> Mark)</a:t>
            </a:r>
            <a:endParaRPr lang="en-GB" sz="1200" i="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"None of you truly believes, until he wishes for his brothers what he wishes for himself." a saying of </a:t>
            </a:r>
            <a:r>
              <a:rPr lang="en-GB" sz="1200" kern="1200" baseline="0" dirty="0" smtClean="0">
                <a:solidFill>
                  <a:schemeClr val="tx1"/>
                </a:solidFill>
                <a:latin typeface="+mn-lt"/>
                <a:ea typeface="+mn-ea"/>
                <a:cs typeface="+mn-cs"/>
              </a:rPr>
              <a:t> Muhammad, Islam, 7</a:t>
            </a:r>
            <a:r>
              <a:rPr lang="en-GB" sz="1200" kern="1200" baseline="30000" dirty="0" smtClean="0">
                <a:solidFill>
                  <a:schemeClr val="tx1"/>
                </a:solidFill>
                <a:latin typeface="+mn-lt"/>
                <a:ea typeface="+mn-ea"/>
                <a:cs typeface="+mn-cs"/>
              </a:rPr>
              <a:t>th</a:t>
            </a:r>
            <a:r>
              <a:rPr lang="en-GB" sz="1200" kern="1200" baseline="0" dirty="0" smtClean="0">
                <a:solidFill>
                  <a:schemeClr val="tx1"/>
                </a:solidFill>
                <a:latin typeface="+mn-lt"/>
                <a:ea typeface="+mn-ea"/>
                <a:cs typeface="+mn-cs"/>
              </a:rPr>
              <a:t>C Century 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you think of yourself, so think of others." Guru </a:t>
            </a:r>
            <a:r>
              <a:rPr lang="en-GB" sz="1200" kern="1200" dirty="0" err="1" smtClean="0">
                <a:solidFill>
                  <a:schemeClr val="tx1"/>
                </a:solidFill>
                <a:latin typeface="+mn-lt"/>
                <a:ea typeface="+mn-ea"/>
                <a:cs typeface="+mn-cs"/>
              </a:rPr>
              <a:t>Granth</a:t>
            </a:r>
            <a:r>
              <a:rPr lang="en-GB" sz="1200" kern="1200" dirty="0" smtClean="0">
                <a:solidFill>
                  <a:schemeClr val="tx1"/>
                </a:solidFill>
                <a:latin typeface="+mn-lt"/>
                <a:ea typeface="+mn-ea"/>
                <a:cs typeface="+mn-cs"/>
              </a:rPr>
              <a:t> Sahib, Sikhism, 1604</a:t>
            </a:r>
            <a:r>
              <a:rPr lang="en-GB" sz="1200" kern="1200" baseline="0" dirty="0" smtClean="0">
                <a:solidFill>
                  <a:schemeClr val="tx1"/>
                </a:solidFill>
                <a:latin typeface="+mn-lt"/>
                <a:ea typeface="+mn-ea"/>
                <a:cs typeface="+mn-cs"/>
              </a:rPr>
              <a:t> 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the sum of duty: Do nothing to others Which, if done to you, could cause you pain." Hinduism,</a:t>
            </a:r>
            <a:r>
              <a:rPr lang="en-GB" sz="1200" kern="1200" baseline="0" dirty="0" smtClean="0">
                <a:solidFill>
                  <a:schemeClr val="tx1"/>
                </a:solidFill>
                <a:latin typeface="+mn-lt"/>
                <a:ea typeface="+mn-ea"/>
                <a:cs typeface="+mn-cs"/>
              </a:rPr>
              <a:t> from the Mahabharata, about 150 BCE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 will act towards others exactly as I would act towards myself." Buddhism, from The </a:t>
            </a:r>
            <a:r>
              <a:rPr lang="en-GB" sz="1200" kern="1200" dirty="0" err="1" smtClean="0">
                <a:solidFill>
                  <a:schemeClr val="tx1"/>
                </a:solidFill>
                <a:latin typeface="+mn-lt"/>
                <a:ea typeface="+mn-ea"/>
                <a:cs typeface="+mn-cs"/>
              </a:rPr>
              <a:t>Siglo-Vada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Sutta</a:t>
            </a:r>
            <a:r>
              <a:rPr lang="en-GB" sz="1200" kern="1200" dirty="0" smtClean="0">
                <a:solidFill>
                  <a:schemeClr val="tx1"/>
                </a:solidFill>
                <a:latin typeface="+mn-lt"/>
                <a:ea typeface="+mn-ea"/>
                <a:cs typeface="+mn-cs"/>
              </a:rPr>
              <a:t>, about 500 BCE</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Explain that many humanists do not believe this rule has a divine source but believe it is so universal is because it evolved naturally from the way our species has lived together in communities. It is a basic principle based on our common humanity, which grew from our ability to reason and empathise.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have criticised the golden rule as they say it relies too strongly on our own idea of what is good for people. We must acknowledge that not everyone’s tastes and opinions are the same. Many humanists, however, think the negative version of the golden rule is worth following. We can be more confident that if there is something we would not like to happen to us then we should not do it to someone else</a:t>
            </a:r>
            <a:r>
              <a:rPr lang="en-GB"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u</a:t>
            </a:r>
            <a:r>
              <a:rPr lang="en-US" sz="1200" kern="1200" dirty="0" smtClean="0">
                <a:solidFill>
                  <a:schemeClr val="tx1"/>
                </a:solidFill>
                <a:latin typeface="+mn-lt"/>
                <a:ea typeface="+mn-ea"/>
                <a:cs typeface="+mn-cs"/>
              </a:rPr>
              <a:t>sed correctly, the golden rule applies not to our specific likes and dislikes but on a level above them, our desire to have our interests taken into account, our wishes fulfilled, and our fears avoided.</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i="0" kern="1200" dirty="0" smtClean="0">
                <a:solidFill>
                  <a:schemeClr val="tx1"/>
                </a:solidFill>
                <a:latin typeface="+mn-lt"/>
                <a:ea typeface="+mn-ea"/>
                <a:cs typeface="+mn-cs"/>
              </a:rPr>
              <a:t>Humanists don’t allow rules or figures of authority to command how they must behave: we must decide for ourselves, we need to take individual responsibility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 believe human beings have the right tools to help them decide what is right and wrong.</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Empathy is the ability to imagine ourselves in another’s place can ask how we would feel if we were in their situation.</a:t>
            </a:r>
          </a:p>
          <a:p>
            <a:r>
              <a:rPr lang="en-GB" sz="1200" i="0" kern="1200" dirty="0" smtClean="0">
                <a:solidFill>
                  <a:schemeClr val="tx1"/>
                </a:solidFill>
                <a:latin typeface="+mn-lt"/>
                <a:ea typeface="+mn-ea"/>
                <a:cs typeface="+mn-cs"/>
              </a:rPr>
              <a:t>Compassion is the desire to help others who are suffering.</a:t>
            </a:r>
          </a:p>
          <a:p>
            <a:r>
              <a:rPr lang="en-GB" sz="1200" i="0" kern="1200" dirty="0" smtClean="0">
                <a:solidFill>
                  <a:schemeClr val="tx1"/>
                </a:solidFill>
                <a:latin typeface="+mn-lt"/>
                <a:ea typeface="+mn-ea"/>
                <a:cs typeface="+mn-cs"/>
              </a:rPr>
              <a:t>Empathy, compassion and </a:t>
            </a:r>
            <a:r>
              <a:rPr lang="en-GB" sz="1200" i="0" kern="1200" dirty="0" smtClean="0">
                <a:solidFill>
                  <a:schemeClr val="tx1"/>
                </a:solidFill>
                <a:latin typeface="+mn-lt"/>
                <a:ea typeface="+mn-ea"/>
                <a:cs typeface="+mn-cs"/>
              </a:rPr>
              <a:t>The Golden Rule </a:t>
            </a:r>
            <a:r>
              <a:rPr lang="en-GB" sz="1200" i="0" kern="1200" dirty="0" smtClean="0">
                <a:solidFill>
                  <a:schemeClr val="tx1"/>
                </a:solidFill>
                <a:latin typeface="+mn-lt"/>
                <a:ea typeface="+mn-ea"/>
                <a:cs typeface="+mn-cs"/>
              </a:rPr>
              <a:t>have led us to develop other values such as:</a:t>
            </a:r>
          </a:p>
          <a:p>
            <a:pPr lvl="0">
              <a:buFont typeface="Arial" pitchFamily="34" charset="0"/>
              <a:buChar char="•"/>
            </a:pPr>
            <a:r>
              <a:rPr lang="en-GB" sz="1200" i="0" kern="1200" dirty="0" smtClean="0">
                <a:solidFill>
                  <a:schemeClr val="tx1"/>
                </a:solidFill>
                <a:latin typeface="+mn-lt"/>
                <a:ea typeface="+mn-ea"/>
                <a:cs typeface="+mn-cs"/>
              </a:rPr>
              <a:t> Fairness</a:t>
            </a:r>
          </a:p>
          <a:p>
            <a:pPr lvl="0">
              <a:buFont typeface="Arial" pitchFamily="34" charset="0"/>
              <a:buChar char="•"/>
            </a:pPr>
            <a:r>
              <a:rPr lang="en-GB" sz="1200" i="0" kern="1200" dirty="0" smtClean="0">
                <a:solidFill>
                  <a:schemeClr val="tx1"/>
                </a:solidFill>
                <a:latin typeface="+mn-lt"/>
                <a:ea typeface="+mn-ea"/>
                <a:cs typeface="+mn-cs"/>
              </a:rPr>
              <a:t> Equality</a:t>
            </a:r>
          </a:p>
          <a:p>
            <a:pPr lvl="0">
              <a:buFont typeface="Arial" pitchFamily="34" charset="0"/>
              <a:buChar char="•"/>
            </a:pPr>
            <a:r>
              <a:rPr lang="en-GB" sz="1200" i="0" kern="1200" dirty="0" smtClean="0">
                <a:solidFill>
                  <a:schemeClr val="tx1"/>
                </a:solidFill>
                <a:latin typeface="+mn-lt"/>
                <a:ea typeface="+mn-ea"/>
                <a:cs typeface="+mn-cs"/>
              </a:rPr>
              <a:t> Recognising the dignity of all</a:t>
            </a:r>
          </a:p>
          <a:p>
            <a:pPr lvl="0">
              <a:buFont typeface="Arial" pitchFamily="34" charset="0"/>
              <a:buChar char="•"/>
            </a:pPr>
            <a:r>
              <a:rPr lang="en-GB" sz="1200" i="0" kern="1200" dirty="0" smtClean="0">
                <a:solidFill>
                  <a:schemeClr val="tx1"/>
                </a:solidFill>
                <a:latin typeface="+mn-lt"/>
                <a:ea typeface="+mn-ea"/>
                <a:cs typeface="+mn-cs"/>
              </a:rPr>
              <a:t> Recognising the freedom of individuals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Reason is the capacity to work things out. We use reason when we apply logic and consider the facts to come to a conclusion. Humanists believe that we must use reason and evidence to decide what to believe and also how to act.</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believe everyone should be free to live their lives however they wish, as long as their actions don’t harm other people or the environment. This requires a balance between individual autonomy and social responsibility. Humanists are not therefore relativists: we can’t all decide how we want to live without thinking about others.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Thinking about the consequences of your actions is called </a:t>
            </a:r>
            <a:r>
              <a:rPr lang="en-GB" sz="1200" i="0" kern="1200" dirty="0" err="1" smtClean="0">
                <a:solidFill>
                  <a:schemeClr val="tx1"/>
                </a:solidFill>
                <a:latin typeface="+mn-lt"/>
                <a:ea typeface="+mn-ea"/>
                <a:cs typeface="+mn-cs"/>
              </a:rPr>
              <a:t>consequentialism</a:t>
            </a:r>
            <a:r>
              <a:rPr lang="en-GB" sz="1200" i="0" kern="1200" dirty="0" smtClean="0">
                <a:solidFill>
                  <a:schemeClr val="tx1"/>
                </a:solidFill>
                <a:latin typeface="+mn-lt"/>
                <a:ea typeface="+mn-ea"/>
                <a:cs typeface="+mn-cs"/>
              </a:rPr>
              <a:t> and promoting the greatest happiness is known as utilitarianism. We should judge people’s actions based on their effect on other people’s wellbeing. We should also consider every person not just a favoured few.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‘Actions are right in proportion as they tend to promote happiness, wrong as they tend to produce the reverse of happiness.’ John Stuart Mill</a:t>
            </a:r>
          </a:p>
          <a:p>
            <a:r>
              <a:rPr lang="en-GB" sz="1200" i="0" kern="1200" dirty="0" smtClean="0">
                <a:solidFill>
                  <a:schemeClr val="tx1"/>
                </a:solidFill>
                <a:latin typeface="+mn-lt"/>
                <a:ea typeface="+mn-ea"/>
                <a:cs typeface="+mn-cs"/>
              </a:rPr>
              <a:t>‘Create all the happiness you are able to create, remove all the misery you are able    </a:t>
            </a:r>
          </a:p>
          <a:p>
            <a:r>
              <a:rPr lang="en-GB" sz="1200" i="0" kern="1200" dirty="0" smtClean="0">
                <a:solidFill>
                  <a:schemeClr val="tx1"/>
                </a:solidFill>
                <a:latin typeface="+mn-lt"/>
                <a:ea typeface="+mn-ea"/>
                <a:cs typeface="+mn-cs"/>
              </a:rPr>
              <a:t>to remove, and act for the greatest happiness of the greatest number.’ Jeremy Bentham</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philosopher Immanuel Kant said that we should always treat people as ends in themselves not as means to some other end. This means we shouldn’t use other people for our own happiness. We are all equally valuable. Kant also argued that we should only act in a way which we would be happy that everyone acted in the same way in the same situation (we would be happy that it became a universal moral law).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‘Always treat other people as ends in themselves, never as means to an end.’ Immanuel Kant</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i="0" kern="1200" dirty="0" smtClean="0">
                <a:solidFill>
                  <a:schemeClr val="tx1"/>
                </a:solidFill>
                <a:latin typeface="+mn-lt"/>
                <a:ea typeface="+mn-ea"/>
                <a:cs typeface="+mn-cs"/>
              </a:rPr>
              <a:t>Humanists believe our morality and ability to do the right thing </a:t>
            </a:r>
            <a:r>
              <a:rPr lang="en-GB" sz="1200" i="0" kern="1200" dirty="0" smtClean="0">
                <a:solidFill>
                  <a:schemeClr val="tx1"/>
                </a:solidFill>
                <a:latin typeface="+mn-lt"/>
                <a:ea typeface="+mn-ea"/>
                <a:cs typeface="+mn-cs"/>
              </a:rPr>
              <a:t>have </a:t>
            </a:r>
            <a:r>
              <a:rPr lang="en-GB" sz="1200" i="0" kern="1200" dirty="0" smtClean="0">
                <a:solidFill>
                  <a:schemeClr val="tx1"/>
                </a:solidFill>
                <a:latin typeface="+mn-lt"/>
                <a:ea typeface="+mn-ea"/>
                <a:cs typeface="+mn-cs"/>
              </a:rPr>
              <a:t>evolved naturally.  We are social creatures with social instincts. Altruism has its roots in biology: is built into our genes. It is not humans alone who display empathy and compassion for each other. Animals do too. Our pro-social behaviour and the things we value have evolved alongside us, through both our evolutionary and social history. Morality does not come from a divine source: humanity was not dragged into a civilized state but it evolved naturally.</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‘Why should I consider others? I think the only possible answer is the humanist one – because we are naturally social beings; we live in communities; and life in any community, from the family outwards, is much happier, and fuller, and richer if the members are friendly and co-operative than if they are hostile and resentful.’ Margaret Knight</a:t>
            </a:r>
            <a:endParaRPr lang="en-GB" sz="120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However, we cannot always be guided by our instincts. We now live in a very different world from the world our ancestors evolved to survive in and inappropriate biases, prejudices and fears linger on. However our ability to reason allows us to rise above our instincts and we are able to use it to recognise when our instincts are inappropriate.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have argued that human nature is self-interested: a person only helps another to make themselves feel better. However this putting the cart before the horse. Humans may get pleasure from helping others, but that is because they first desire the well being of the other person. The pleasure comes from fulfilling that desire. If it was the other way round then that would mean someone who has no concern for the well being of others would still gain pleasure from helping them and therefore act accordingly.</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accept that there is not a magic answer to </a:t>
            </a:r>
            <a:r>
              <a:rPr lang="en-GB" sz="1200" i="0" kern="1200" dirty="0" smtClean="0">
                <a:solidFill>
                  <a:schemeClr val="tx1"/>
                </a:solidFill>
                <a:latin typeface="+mn-lt"/>
                <a:ea typeface="+mn-ea"/>
                <a:cs typeface="+mn-cs"/>
              </a:rPr>
              <a:t>how </a:t>
            </a:r>
            <a:r>
              <a:rPr lang="en-GB" sz="1200" i="0" kern="1200" dirty="0" smtClean="0">
                <a:solidFill>
                  <a:schemeClr val="tx1"/>
                </a:solidFill>
                <a:latin typeface="+mn-lt"/>
                <a:ea typeface="+mn-ea"/>
                <a:cs typeface="+mn-cs"/>
              </a:rPr>
              <a:t>to act in every circumstance. However, just because we face dilemmas does not mean humanists think we should abandon the project; it just means there is more thinking to be done. Humanists believe the different tools and principles we have can help guide us. We are able to consider which tools are the most appropriate to the particular situation.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We will make mistakes but we can learn from them. Morality is something we learn and experience through doing it. Humanists will also disagree with each other (and often with themselves) about the best course of action.  However freedom of belief and the right to disagree, providing your arguments are based on reason, are essential to the humanist project.  Disagreement can be positive: it enables dialogue and debate.  It encourages us to recognise, empathise with and take into consideration opposing arguments.  For humanists, morality is not fixed but an ongoing journey throughout our lives and across human history. Humanists are therefore allowed to change their minds.  New evidence and arguments will often demand this. For humanists then, morality is a human construct: a human project, and one we can be immensely proud of.</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Many humanists believe in using practical action to help make the world a better place for themselves and for others. </a:t>
            </a:r>
          </a:p>
          <a:p>
            <a:r>
              <a:rPr lang="en-GB" sz="1200" i="0" kern="1200" dirty="0" smtClean="0">
                <a:solidFill>
                  <a:schemeClr val="tx1"/>
                </a:solidFill>
                <a:latin typeface="+mn-lt"/>
                <a:ea typeface="+mn-ea"/>
                <a:cs typeface="+mn-cs"/>
              </a:rPr>
              <a:t>Advances in social justice and equality </a:t>
            </a:r>
            <a:r>
              <a:rPr lang="en-GB" sz="1200" i="0" kern="1200" dirty="0" smtClean="0">
                <a:solidFill>
                  <a:schemeClr val="tx1"/>
                </a:solidFill>
                <a:latin typeface="+mn-lt"/>
                <a:ea typeface="+mn-ea"/>
                <a:cs typeface="+mn-cs"/>
              </a:rPr>
              <a:t>often have </a:t>
            </a:r>
            <a:r>
              <a:rPr lang="en-GB" sz="1200" i="0" kern="1200" dirty="0" smtClean="0">
                <a:solidFill>
                  <a:schemeClr val="tx1"/>
                </a:solidFill>
                <a:latin typeface="+mn-lt"/>
                <a:ea typeface="+mn-ea"/>
                <a:cs typeface="+mn-cs"/>
              </a:rPr>
              <a:t>their origins in Humanist thinking</a:t>
            </a:r>
          </a:p>
          <a:p>
            <a:r>
              <a:rPr lang="en-GB" sz="1200" i="0" kern="1200" dirty="0" smtClean="0">
                <a:solidFill>
                  <a:schemeClr val="tx1"/>
                </a:solidFill>
                <a:latin typeface="+mn-lt"/>
                <a:ea typeface="+mn-ea"/>
                <a:cs typeface="+mn-cs"/>
              </a:rPr>
              <a:t>Often these have been opposed by the dominant religions of the place and time they occur</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You could mention: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Abolition of slavery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Creation of welfare state</a:t>
            </a:r>
          </a:p>
          <a:p>
            <a:pPr lvl="0"/>
            <a:r>
              <a:rPr lang="en-GB" sz="1200" kern="1200" dirty="0" smtClean="0">
                <a:solidFill>
                  <a:schemeClr val="tx1"/>
                </a:solidFill>
                <a:latin typeface="+mn-lt"/>
                <a:ea typeface="+mn-ea"/>
                <a:cs typeface="+mn-cs"/>
              </a:rPr>
              <a:t>Rights of minorities</a:t>
            </a:r>
          </a:p>
          <a:p>
            <a:pPr lvl="0"/>
            <a:r>
              <a:rPr lang="en-GB" sz="1200" kern="1200" dirty="0" smtClean="0">
                <a:solidFill>
                  <a:schemeClr val="tx1"/>
                </a:solidFill>
                <a:latin typeface="+mn-lt"/>
                <a:ea typeface="+mn-ea"/>
                <a:cs typeface="+mn-cs"/>
              </a:rPr>
              <a:t>Played important parts in setting up organisations like the United Nations, the World Health Organisation, the Food and Agriculture Organisation, the Campaign for Nuclear Disarmament, and Oxfam.</a:t>
            </a:r>
          </a:p>
          <a:p>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i="0" kern="1200" dirty="0" smtClean="0">
                <a:solidFill>
                  <a:schemeClr val="tx1"/>
                </a:solidFill>
                <a:latin typeface="+mn-lt"/>
                <a:ea typeface="+mn-ea"/>
                <a:cs typeface="+mn-cs"/>
              </a:rPr>
              <a:t>Secular State:</a:t>
            </a:r>
          </a:p>
          <a:p>
            <a:r>
              <a:rPr lang="en-GB" sz="1200" b="0" i="0" kern="1200" dirty="0" smtClean="0">
                <a:solidFill>
                  <a:schemeClr val="tx1"/>
                </a:solidFill>
                <a:latin typeface="+mn-lt"/>
                <a:ea typeface="+mn-ea"/>
                <a:cs typeface="+mn-cs"/>
              </a:rPr>
              <a:t>Definition:</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Secularism’ can mean different things to different people. The</a:t>
            </a:r>
            <a:r>
              <a:rPr lang="en-GB" sz="1200" b="0" i="0" kern="1200" baseline="0" dirty="0" smtClean="0">
                <a:solidFill>
                  <a:schemeClr val="tx1"/>
                </a:solidFill>
                <a:latin typeface="+mn-lt"/>
                <a:ea typeface="+mn-ea"/>
                <a:cs typeface="+mn-cs"/>
              </a:rPr>
              <a:t> BHA</a:t>
            </a:r>
            <a:r>
              <a:rPr lang="en-GB" sz="1200" b="0" i="0" kern="1200" dirty="0" smtClean="0">
                <a:solidFill>
                  <a:schemeClr val="tx1"/>
                </a:solidFill>
                <a:latin typeface="+mn-lt"/>
                <a:ea typeface="+mn-ea"/>
                <a:cs typeface="+mn-cs"/>
              </a:rPr>
              <a:t> use it to mean separation of church and state and equal treatment for all, regardless of religion or belief. Someone who supports secularism is a ‘secularist’, hence the BHA is a secularist organisation. The term ‘secular’ is occasionally used to mean something that is atheistic or agnostic, but the most common meaning is something that is simply not connected with religion or belief – for example, the Natural History Museum is a secular institution in this sense. When the</a:t>
            </a:r>
            <a:r>
              <a:rPr lang="en-GB" sz="1200" b="0" i="0" kern="1200" baseline="0" dirty="0" smtClean="0">
                <a:solidFill>
                  <a:schemeClr val="tx1"/>
                </a:solidFill>
                <a:latin typeface="+mn-lt"/>
                <a:ea typeface="+mn-ea"/>
                <a:cs typeface="+mn-cs"/>
              </a:rPr>
              <a:t> BHA</a:t>
            </a:r>
            <a:r>
              <a:rPr lang="en-GB" sz="1200" b="0" i="0" kern="1200" dirty="0" smtClean="0">
                <a:solidFill>
                  <a:schemeClr val="tx1"/>
                </a:solidFill>
                <a:latin typeface="+mn-lt"/>
                <a:ea typeface="+mn-ea"/>
                <a:cs typeface="+mn-cs"/>
              </a:rPr>
              <a:t> says something is ‘secular’ this is what we mean, as we think using it in this way is the clearest. ‘Secularisation’ is the process by which something, in particular society, becomes more secular (which might also mean it is becoming less religious but does not have to).</a:t>
            </a:r>
          </a:p>
          <a:p>
            <a:pPr>
              <a:buFont typeface="Arial" pitchFamily="34" charset="0"/>
              <a:buChar char="•"/>
            </a:pPr>
            <a:r>
              <a:rPr lang="en-GB" sz="1200" i="0" kern="1200" dirty="0" smtClean="0">
                <a:solidFill>
                  <a:schemeClr val="tx1"/>
                </a:solidFill>
                <a:latin typeface="+mn-lt"/>
                <a:ea typeface="+mn-ea"/>
                <a:cs typeface="+mn-cs"/>
              </a:rPr>
              <a:t> Freedom of thought, conscience, religion, and belief</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Humanists support pluralism: the right of all religions and beliefs to exist</a:t>
            </a:r>
          </a:p>
          <a:p>
            <a:pPr>
              <a:buFont typeface="Arial" pitchFamily="34" charset="0"/>
              <a:buChar char="•"/>
            </a:pPr>
            <a:r>
              <a:rPr lang="en-GB" sz="1200" i="0" kern="1200" dirty="0" smtClean="0">
                <a:solidFill>
                  <a:schemeClr val="tx1"/>
                </a:solidFill>
                <a:latin typeface="+mn-lt"/>
                <a:ea typeface="+mn-ea"/>
                <a:cs typeface="+mn-cs"/>
              </a:rPr>
              <a:t> Community cohesion</a:t>
            </a:r>
          </a:p>
          <a:p>
            <a:pPr>
              <a:buFont typeface="Arial" pitchFamily="34" charset="0"/>
              <a:buChar char="•"/>
            </a:pPr>
            <a:r>
              <a:rPr lang="en-GB" sz="1200" i="0" kern="1200" dirty="0" smtClean="0">
                <a:solidFill>
                  <a:schemeClr val="tx1"/>
                </a:solidFill>
                <a:latin typeface="+mn-lt"/>
                <a:ea typeface="+mn-ea"/>
                <a:cs typeface="+mn-cs"/>
              </a:rPr>
              <a:t> Tolerance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Free speech:</a:t>
            </a:r>
          </a:p>
          <a:p>
            <a:r>
              <a:rPr lang="en-GB" sz="1200" i="0" kern="1200" dirty="0" smtClean="0">
                <a:solidFill>
                  <a:schemeClr val="tx1"/>
                </a:solidFill>
                <a:latin typeface="+mn-lt"/>
                <a:ea typeface="+mn-ea"/>
                <a:cs typeface="+mn-cs"/>
              </a:rPr>
              <a:t>Free speech does not say that all speech is OK, just that we should not restrict it</a:t>
            </a:r>
          </a:p>
          <a:p>
            <a:r>
              <a:rPr lang="en-GB" sz="1200" i="0" kern="1200" dirty="0" smtClean="0">
                <a:solidFill>
                  <a:schemeClr val="tx1"/>
                </a:solidFill>
                <a:latin typeface="+mn-lt"/>
                <a:ea typeface="+mn-ea"/>
                <a:cs typeface="+mn-cs"/>
              </a:rPr>
              <a:t>Beliefs and ideas should be open to criticism as they are things we can change - attacking the belief is not attaching the person</a:t>
            </a:r>
          </a:p>
          <a:p>
            <a:r>
              <a:rPr lang="en-GB" sz="1200" i="0" kern="1200" dirty="0" smtClean="0">
                <a:solidFill>
                  <a:schemeClr val="tx1"/>
                </a:solidFill>
                <a:latin typeface="+mn-lt"/>
                <a:ea typeface="+mn-ea"/>
                <a:cs typeface="+mn-cs"/>
              </a:rPr>
              <a:t>Humanists believe it is better to have a society in which we are all free but we are liable to be offended sometimes</a:t>
            </a:r>
          </a:p>
          <a:p>
            <a:r>
              <a:rPr lang="en-GB" sz="1200" i="0" kern="1200" dirty="0" smtClean="0">
                <a:solidFill>
                  <a:schemeClr val="tx1"/>
                </a:solidFill>
                <a:latin typeface="+mn-lt"/>
                <a:ea typeface="+mn-ea"/>
                <a:cs typeface="+mn-cs"/>
              </a:rPr>
              <a:t>Blasphemy - In some countries it is still against the law to speak out against religion</a:t>
            </a:r>
          </a:p>
          <a:p>
            <a:pPr lvl="0">
              <a:buFont typeface="Arial" pitchFamily="34" charset="0"/>
              <a:buChar char="•"/>
            </a:pPr>
            <a:r>
              <a:rPr lang="en-GB" sz="1200" i="0" kern="1200" dirty="0" smtClean="0">
                <a:solidFill>
                  <a:schemeClr val="tx1"/>
                </a:solidFill>
                <a:latin typeface="+mn-lt"/>
                <a:ea typeface="+mn-ea"/>
                <a:cs typeface="+mn-cs"/>
              </a:rPr>
              <a:t> Executions in Saudi Arabia</a:t>
            </a:r>
          </a:p>
          <a:p>
            <a:pPr lvl="0">
              <a:buFont typeface="Arial" pitchFamily="34" charset="0"/>
              <a:buChar char="•"/>
            </a:pPr>
            <a:r>
              <a:rPr lang="en-GB" sz="1200" i="0" kern="1200" dirty="0" smtClean="0">
                <a:solidFill>
                  <a:schemeClr val="tx1"/>
                </a:solidFill>
                <a:latin typeface="+mn-lt"/>
                <a:ea typeface="+mn-ea"/>
                <a:cs typeface="+mn-cs"/>
              </a:rPr>
              <a:t> Bangladeshi bloggers</a:t>
            </a:r>
          </a:p>
          <a:p>
            <a:pPr lvl="0">
              <a:buFont typeface="Arial" pitchFamily="34" charset="0"/>
              <a:buChar char="•"/>
            </a:pPr>
            <a:r>
              <a:rPr lang="en-GB" sz="1200" i="0" kern="1200" dirty="0" smtClean="0">
                <a:solidFill>
                  <a:schemeClr val="tx1"/>
                </a:solidFill>
                <a:latin typeface="+mn-lt"/>
                <a:ea typeface="+mn-ea"/>
                <a:cs typeface="+mn-cs"/>
              </a:rPr>
              <a:t> Charlie </a:t>
            </a:r>
            <a:r>
              <a:rPr lang="en-GB" sz="1200" i="0" kern="1200" dirty="0" err="1" smtClean="0">
                <a:solidFill>
                  <a:schemeClr val="tx1"/>
                </a:solidFill>
                <a:latin typeface="+mn-lt"/>
                <a:ea typeface="+mn-ea"/>
                <a:cs typeface="+mn-cs"/>
              </a:rPr>
              <a:t>Hebdo</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Rule of law:</a:t>
            </a:r>
          </a:p>
          <a:p>
            <a:r>
              <a:rPr lang="en-GB" sz="1200" i="0" kern="1200" dirty="0" smtClean="0">
                <a:solidFill>
                  <a:schemeClr val="tx1"/>
                </a:solidFill>
                <a:latin typeface="+mn-lt"/>
                <a:ea typeface="+mn-ea"/>
                <a:cs typeface="+mn-cs"/>
              </a:rPr>
              <a:t>The legal system should govern a </a:t>
            </a:r>
            <a:r>
              <a:rPr lang="en-GB" sz="1200" i="0" kern="1200" dirty="0" smtClean="0">
                <a:solidFill>
                  <a:schemeClr val="tx1"/>
                </a:solidFill>
                <a:latin typeface="+mn-lt"/>
                <a:ea typeface="+mn-ea"/>
                <a:cs typeface="+mn-cs"/>
              </a:rPr>
              <a:t>nation, </a:t>
            </a:r>
            <a:r>
              <a:rPr lang="en-GB" sz="1200" i="0" kern="1200" dirty="0" smtClean="0">
                <a:solidFill>
                  <a:schemeClr val="tx1"/>
                </a:solidFill>
                <a:latin typeface="+mn-lt"/>
                <a:ea typeface="+mn-ea"/>
                <a:cs typeface="+mn-cs"/>
              </a:rPr>
              <a:t>not decisions of individual government officials</a:t>
            </a:r>
          </a:p>
          <a:p>
            <a:r>
              <a:rPr lang="en-GB" sz="1200" i="0" kern="1200" dirty="0" smtClean="0">
                <a:solidFill>
                  <a:schemeClr val="tx1"/>
                </a:solidFill>
                <a:latin typeface="+mn-lt"/>
                <a:ea typeface="+mn-ea"/>
                <a:cs typeface="+mn-cs"/>
              </a:rPr>
              <a:t>We should obey the law but it is acceptable to strive to change those laws you feel are unjust through peaceful means</a:t>
            </a:r>
          </a:p>
          <a:p>
            <a:r>
              <a:rPr lang="en-GB" sz="1200" i="0" kern="1200" dirty="0" smtClean="0">
                <a:solidFill>
                  <a:schemeClr val="tx1"/>
                </a:solidFill>
                <a:latin typeface="+mn-lt"/>
                <a:ea typeface="+mn-ea"/>
                <a:cs typeface="+mn-cs"/>
              </a:rPr>
              <a:t>Humanists believe religion has no place in setting the laws of the land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 rights:</a:t>
            </a:r>
          </a:p>
          <a:p>
            <a:r>
              <a:rPr lang="en-US" sz="1200" kern="1200" dirty="0" smtClean="0">
                <a:solidFill>
                  <a:schemeClr val="tx1"/>
                </a:solidFill>
                <a:latin typeface="+mn-lt"/>
                <a:ea typeface="+mn-ea"/>
                <a:cs typeface="+mn-cs"/>
              </a:rPr>
              <a:t>The Universal Declaration of Human Rights, which has gained wide international acceptance, is underpinned by a belief in shared human needs and values</a:t>
            </a:r>
          </a:p>
          <a:p>
            <a:r>
              <a:rPr lang="en-GB" sz="1200" i="0" kern="1200" dirty="0" smtClean="0">
                <a:solidFill>
                  <a:schemeClr val="tx1"/>
                </a:solidFill>
                <a:latin typeface="+mn-lt"/>
                <a:ea typeface="+mn-ea"/>
                <a:cs typeface="+mn-cs"/>
              </a:rPr>
              <a:t>Humans share a great deal in common – enables us to think about human rights</a:t>
            </a:r>
          </a:p>
          <a:p>
            <a:r>
              <a:rPr lang="en-GB" sz="1200" i="0" kern="1200" dirty="0" smtClean="0">
                <a:solidFill>
                  <a:schemeClr val="tx1"/>
                </a:solidFill>
                <a:latin typeface="+mn-lt"/>
                <a:ea typeface="+mn-ea"/>
                <a:cs typeface="+mn-cs"/>
              </a:rPr>
              <a:t>Humans can be very different from each other – alerts us to need for space and tolerance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Social justice:</a:t>
            </a:r>
          </a:p>
          <a:p>
            <a:r>
              <a:rPr lang="en-GB" sz="1200" i="0" kern="1200" dirty="0" smtClean="0">
                <a:solidFill>
                  <a:schemeClr val="tx1"/>
                </a:solidFill>
                <a:latin typeface="+mn-lt"/>
                <a:ea typeface="+mn-ea"/>
                <a:cs typeface="+mn-cs"/>
              </a:rPr>
              <a:t>This is the view that everyone deserves equal economic, political and social rights and opportunities, </a:t>
            </a:r>
            <a:r>
              <a:rPr lang="en-GB" sz="1200" b="0" i="0" kern="1200" dirty="0" smtClean="0">
                <a:solidFill>
                  <a:schemeClr val="tx1"/>
                </a:solidFill>
                <a:latin typeface="+mn-lt"/>
                <a:ea typeface="+mn-ea"/>
                <a:cs typeface="+mn-cs"/>
              </a:rPr>
              <a:t>regardless of gender, race, religion or belief, age, sexuality, disability</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believe in the principles of tolerance, justice, community, harmony</a:t>
            </a:r>
          </a:p>
          <a:p>
            <a:r>
              <a:rPr lang="en-GB" sz="1200" i="0" kern="1200" dirty="0" smtClean="0">
                <a:solidFill>
                  <a:schemeClr val="tx1"/>
                </a:solidFill>
                <a:latin typeface="+mn-lt"/>
                <a:ea typeface="+mn-ea"/>
                <a:cs typeface="+mn-cs"/>
              </a:rPr>
              <a:t>There are many causes of prejudice and discrimination:</a:t>
            </a:r>
          </a:p>
          <a:p>
            <a:pPr lvl="0">
              <a:buFont typeface="Arial" pitchFamily="34" charset="0"/>
              <a:buChar char="•"/>
            </a:pPr>
            <a:r>
              <a:rPr lang="en-GB" sz="1200" i="0" kern="1200" dirty="0" smtClean="0">
                <a:solidFill>
                  <a:schemeClr val="tx1"/>
                </a:solidFill>
                <a:latin typeface="+mn-lt"/>
                <a:ea typeface="+mn-ea"/>
                <a:cs typeface="+mn-cs"/>
              </a:rPr>
              <a:t> Experience, upbringing, media, ignorance, </a:t>
            </a:r>
            <a:r>
              <a:rPr lang="en-GB" sz="1200" i="0" kern="1200" dirty="0" err="1" smtClean="0">
                <a:solidFill>
                  <a:schemeClr val="tx1"/>
                </a:solidFill>
                <a:latin typeface="+mn-lt"/>
                <a:ea typeface="+mn-ea"/>
                <a:cs typeface="+mn-cs"/>
              </a:rPr>
              <a:t>scapegoating</a:t>
            </a:r>
            <a:r>
              <a:rPr lang="en-GB" sz="1200" i="0" kern="1200" dirty="0" smtClean="0">
                <a:solidFill>
                  <a:schemeClr val="tx1"/>
                </a:solidFill>
                <a:latin typeface="+mn-lt"/>
                <a:ea typeface="+mn-ea"/>
                <a:cs typeface="+mn-cs"/>
              </a:rPr>
              <a:t>, even genetic influences?</a:t>
            </a:r>
          </a:p>
          <a:p>
            <a:pPr lvl="0">
              <a:buFont typeface="Arial" pitchFamily="34" charset="0"/>
              <a:buChar char="•"/>
            </a:pPr>
            <a:r>
              <a:rPr lang="en-GB" sz="1200" i="0" kern="1200" dirty="0" smtClean="0">
                <a:solidFill>
                  <a:schemeClr val="tx1"/>
                </a:solidFill>
                <a:latin typeface="+mn-lt"/>
                <a:ea typeface="+mn-ea"/>
                <a:cs typeface="+mn-cs"/>
              </a:rPr>
              <a:t> A lot of prejudice stems from ideas about what is natural and what is not</a:t>
            </a:r>
          </a:p>
          <a:p>
            <a:pPr lvl="0">
              <a:buFont typeface="Arial" pitchFamily="34" charset="0"/>
              <a:buChar char="•"/>
            </a:pPr>
            <a:r>
              <a:rPr lang="en-GB" sz="1200" i="0" kern="1200" dirty="0" smtClean="0">
                <a:solidFill>
                  <a:schemeClr val="tx1"/>
                </a:solidFill>
                <a:latin typeface="+mn-lt"/>
                <a:ea typeface="+mn-ea"/>
                <a:cs typeface="+mn-cs"/>
              </a:rPr>
              <a:t> Implicit bias</a:t>
            </a:r>
          </a:p>
          <a:p>
            <a:r>
              <a:rPr lang="en-GB" sz="1200" i="0" kern="1200" dirty="0" smtClean="0">
                <a:solidFill>
                  <a:schemeClr val="tx1"/>
                </a:solidFill>
                <a:latin typeface="+mn-lt"/>
                <a:ea typeface="+mn-ea"/>
                <a:cs typeface="+mn-cs"/>
              </a:rPr>
              <a:t>Humanists believe religions can discriminate unfairly: e.g. blasphemy/apostasy laws, no women priests, no same-sex marriage</a:t>
            </a:r>
          </a:p>
          <a:p>
            <a:r>
              <a:rPr lang="en-GB" sz="1200" i="0" kern="1200" dirty="0" smtClean="0">
                <a:solidFill>
                  <a:schemeClr val="tx1"/>
                </a:solidFill>
                <a:latin typeface="+mn-lt"/>
                <a:ea typeface="+mn-ea"/>
                <a:cs typeface="+mn-cs"/>
              </a:rPr>
              <a:t>Humanists think we should not put scripture and authority before thinking about whether the action does any harm</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that the non-religious are unfairly discriminated against</a:t>
            </a:r>
          </a:p>
          <a:p>
            <a:pPr lvl="0">
              <a:buFont typeface="Arial" pitchFamily="34" charset="0"/>
              <a:buChar char="•"/>
            </a:pPr>
            <a:r>
              <a:rPr lang="en-GB" sz="1200" i="0" kern="1200" dirty="0" smtClean="0">
                <a:solidFill>
                  <a:schemeClr val="tx1"/>
                </a:solidFill>
                <a:latin typeface="+mn-lt"/>
                <a:ea typeface="+mn-ea"/>
                <a:cs typeface="+mn-cs"/>
              </a:rPr>
              <a:t> Faith schools</a:t>
            </a:r>
          </a:p>
          <a:p>
            <a:pPr lvl="0">
              <a:buFont typeface="Arial" pitchFamily="34" charset="0"/>
              <a:buChar char="•"/>
            </a:pPr>
            <a:r>
              <a:rPr lang="en-GB" sz="1200" i="0" kern="1200" dirty="0" smtClean="0">
                <a:solidFill>
                  <a:schemeClr val="tx1"/>
                </a:solidFill>
                <a:latin typeface="+mn-lt"/>
                <a:ea typeface="+mn-ea"/>
                <a:cs typeface="+mn-cs"/>
              </a:rPr>
              <a:t> No humanist marriages</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in the importance of Education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Special places for humanists</a:t>
            </a:r>
          </a:p>
          <a:p>
            <a:pPr lvl="0">
              <a:buFont typeface="Arial" pitchFamily="34" charset="0"/>
              <a:buChar char="•"/>
            </a:pPr>
            <a:r>
              <a:rPr lang="en-GB" sz="1200" i="0" kern="1200" dirty="0" smtClean="0">
                <a:solidFill>
                  <a:schemeClr val="tx1"/>
                </a:solidFill>
                <a:latin typeface="+mn-lt"/>
                <a:ea typeface="+mn-ea"/>
                <a:cs typeface="+mn-cs"/>
              </a:rPr>
              <a:t> Natural world</a:t>
            </a:r>
          </a:p>
          <a:p>
            <a:pPr lvl="0">
              <a:buFont typeface="Arial" pitchFamily="34" charset="0"/>
              <a:buChar char="•"/>
            </a:pPr>
            <a:r>
              <a:rPr lang="en-GB" sz="1200" i="0" kern="1200" dirty="0" smtClean="0">
                <a:solidFill>
                  <a:schemeClr val="tx1"/>
                </a:solidFill>
                <a:latin typeface="+mn-lt"/>
                <a:ea typeface="+mn-ea"/>
                <a:cs typeface="+mn-cs"/>
              </a:rPr>
              <a:t> Great achievements of mankind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believe that the sense of wonder they get when viewing the natural world or listening to music is evidence of god or something outside this world</a:t>
            </a:r>
          </a:p>
          <a:p>
            <a:r>
              <a:rPr lang="en-GB" sz="1200" i="0" kern="1200" dirty="0" smtClean="0">
                <a:solidFill>
                  <a:schemeClr val="tx1"/>
                </a:solidFill>
                <a:latin typeface="+mn-lt"/>
                <a:ea typeface="+mn-ea"/>
                <a:cs typeface="+mn-cs"/>
              </a:rPr>
              <a:t>Numinous: the feeling there is something more powerful than you</a:t>
            </a:r>
          </a:p>
          <a:p>
            <a:r>
              <a:rPr lang="en-GB" sz="1200" i="0" kern="1200" dirty="0" smtClean="0">
                <a:solidFill>
                  <a:schemeClr val="tx1"/>
                </a:solidFill>
                <a:latin typeface="+mn-lt"/>
                <a:ea typeface="+mn-ea"/>
                <a:cs typeface="+mn-cs"/>
              </a:rPr>
              <a:t>Humanists get this feeling too but they don’t attach any supernatural meaning to it</a:t>
            </a:r>
          </a:p>
          <a:p>
            <a:r>
              <a:rPr lang="en-GB" sz="1200" i="0" kern="1200" dirty="0" smtClean="0">
                <a:solidFill>
                  <a:schemeClr val="tx1"/>
                </a:solidFill>
                <a:latin typeface="+mn-lt"/>
                <a:ea typeface="+mn-ea"/>
                <a:cs typeface="+mn-cs"/>
              </a:rPr>
              <a:t>They agree that there is something bigger than ourselves: the natural world and the whole of humanity – we are a part of something bigger than ourselves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you can’t be born with any religion, your parents can’t decide what you believe, it is up to you</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You can be humanist without knowing the word or having labelled yourself as such. Many people live their lives as humanists, with</a:t>
            </a:r>
            <a:r>
              <a:rPr lang="en-GB" sz="1200" i="0" kern="1200" baseline="0" dirty="0" smtClean="0">
                <a:solidFill>
                  <a:schemeClr val="tx1"/>
                </a:solidFill>
                <a:latin typeface="+mn-lt"/>
                <a:ea typeface="+mn-ea"/>
                <a:cs typeface="+mn-cs"/>
              </a:rPr>
              <a:t> humanist beliefs and following humanist values, without ever identifying themselves as humanists (often because they are unaware of the word or what it means). </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British Humanist Association often get people</a:t>
            </a:r>
            <a:r>
              <a:rPr lang="en-GB" sz="1200" b="0" i="0" kern="1200" baseline="0" dirty="0" smtClean="0">
                <a:solidFill>
                  <a:schemeClr val="tx1"/>
                </a:solidFill>
                <a:latin typeface="+mn-lt"/>
                <a:ea typeface="+mn-ea"/>
                <a:cs typeface="+mn-cs"/>
              </a:rPr>
              <a:t> who write to them following events and say things like:</a:t>
            </a:r>
          </a:p>
          <a:p>
            <a:r>
              <a:rPr lang="en-GB" sz="1200" b="0" i="0" kern="1200" baseline="0" dirty="0" smtClean="0">
                <a:solidFill>
                  <a:schemeClr val="tx1"/>
                </a:solidFill>
                <a:latin typeface="+mn-lt"/>
                <a:ea typeface="+mn-ea"/>
                <a:cs typeface="+mn-cs"/>
              </a:rPr>
              <a:t>‘Now I know what I believe!’ and</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 see now though that I have been a humanist for many years in terms of ethics and moral values at least without either realising it or articulating it.’</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humanists do like to meet in communities: local groups, BHA</a:t>
            </a:r>
          </a:p>
          <a:p>
            <a:r>
              <a:rPr lang="en-GB" sz="1200" i="0" kern="1200" dirty="0" smtClean="0">
                <a:solidFill>
                  <a:schemeClr val="tx1"/>
                </a:solidFill>
                <a:latin typeface="+mn-lt"/>
                <a:ea typeface="+mn-ea"/>
                <a:cs typeface="+mn-cs"/>
              </a:rPr>
              <a:t>Others prefer to just spend time with family and friends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Begin by emphasising what we all share. This is important for humanists.</a:t>
            </a:r>
          </a:p>
        </p:txBody>
      </p:sp>
      <p:sp>
        <p:nvSpPr>
          <p:cNvPr id="4" name="Slide Number Placeholder 3"/>
          <p:cNvSpPr>
            <a:spLocks noGrp="1"/>
          </p:cNvSpPr>
          <p:nvPr>
            <p:ph type="sldNum" sz="quarter" idx="10"/>
          </p:nvPr>
        </p:nvSpPr>
        <p:spPr/>
        <p:txBody>
          <a:bodyPr/>
          <a:lstStyle/>
          <a:p>
            <a:fld id="{2422CDC2-7A80-44BF-9F7C-3E273BAAFE9C}"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BHA promote Humanism, work on behalf of the non-religious, and support those who wish to live humanist lives, including through the provision of humanist ceremonies.</a:t>
            </a:r>
          </a:p>
          <a:p>
            <a:r>
              <a:rPr lang="en-GB" sz="1200" i="0" kern="1200" dirty="0" smtClean="0">
                <a:solidFill>
                  <a:schemeClr val="tx1"/>
                </a:solidFill>
                <a:latin typeface="+mn-lt"/>
                <a:ea typeface="+mn-ea"/>
                <a:cs typeface="+mn-cs"/>
              </a:rPr>
              <a:t>We campaign for a secular state, challenge religious privilege, and promote equal treatment in law and policy of everyone regardless of religion or belief.</a:t>
            </a:r>
          </a:p>
          <a:p>
            <a:r>
              <a:rPr lang="en-GB" sz="1200" i="0" kern="1200" dirty="0" smtClean="0">
                <a:solidFill>
                  <a:schemeClr val="tx1"/>
                </a:solidFill>
                <a:latin typeface="+mn-lt"/>
                <a:ea typeface="+mn-ea"/>
                <a:cs typeface="+mn-cs"/>
              </a:rPr>
              <a:t>We offer a humanist perspective in public debate, drawing on contemporary humanist thought and the worldwide humanist tradition.</a:t>
            </a:r>
          </a:p>
          <a:p>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Mention AHS (National Federation of Atheist, Secularist and Humanist Student Societies) and Young Humanists (for</a:t>
            </a:r>
            <a:r>
              <a:rPr lang="en-GB" sz="1200" b="1" i="0" kern="1200" baseline="0" dirty="0" smtClean="0">
                <a:solidFill>
                  <a:schemeClr val="tx1"/>
                </a:solidFill>
                <a:latin typeface="+mn-lt"/>
                <a:ea typeface="+mn-ea"/>
                <a:cs typeface="+mn-cs"/>
              </a:rPr>
              <a:t> humanists aged 18-35)  sections of the BHA.</a:t>
            </a:r>
            <a:endParaRPr lang="en-GB" sz="1200" b="1"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Long history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Diverse manifestations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‘It is older by nearly a thousand years than Christianity and older by more than a thousand years than Islam. It is richer and more profound that either, and it is as fresh now as it was at its beginnings. It is, in fact, nothing other than the great tradition of philosophical debate about ethics, whose inception we attribute to Socrates.’ AC Grayling</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This is the most recent</a:t>
            </a:r>
            <a:r>
              <a:rPr lang="en-GB" sz="1200" baseline="0" dirty="0" smtClean="0"/>
              <a:t> figure.</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Question asked by the BSAS was:</a:t>
            </a:r>
            <a:r>
              <a:rPr lang="en-GB" sz="1200" baseline="0" dirty="0" smtClean="0"/>
              <a:t> </a:t>
            </a:r>
            <a:r>
              <a:rPr lang="en-GB" sz="1200" dirty="0" smtClean="0"/>
              <a:t>Do you regard yourself as belonging to any particular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50% no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42%</a:t>
            </a:r>
            <a:r>
              <a:rPr lang="en-GB" sz="1200" baseline="0" dirty="0" smtClean="0"/>
              <a:t> Christian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5% Muslim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(NB.</a:t>
            </a:r>
            <a:r>
              <a:rPr lang="en-GB" sz="1200" baseline="0" dirty="0" smtClean="0"/>
              <a:t> </a:t>
            </a:r>
            <a:r>
              <a:rPr lang="en-GB" sz="1200" dirty="0" smtClean="0"/>
              <a:t>69% from</a:t>
            </a:r>
            <a:r>
              <a:rPr lang="en-GB" sz="1200" baseline="0" dirty="0" smtClean="0"/>
              <a:t> age range 18-24 said no religion)</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Question</a:t>
            </a:r>
            <a:r>
              <a:rPr lang="en-GB" sz="1200" baseline="0" dirty="0" smtClean="0"/>
              <a:t> asked by the 2011 Census was a more weighted question: What is your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59% Christian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24% No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5% Muslim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Not everyone who is not religious is a humanist but a growing number are and many live their lives according to humanist beliefs and values even if they do not identify themselves as humanists.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kern="1200" dirty="0" err="1" smtClean="0">
                <a:solidFill>
                  <a:schemeClr val="tx1"/>
                </a:solidFill>
                <a:latin typeface="+mn-lt"/>
                <a:ea typeface="+mn-ea"/>
                <a:cs typeface="+mn-cs"/>
              </a:rPr>
              <a:t>Ipsos</a:t>
            </a:r>
            <a:r>
              <a:rPr lang="en-GB" sz="1200" kern="1200" dirty="0" smtClean="0">
                <a:solidFill>
                  <a:schemeClr val="tx1"/>
                </a:solidFill>
                <a:latin typeface="+mn-lt"/>
                <a:ea typeface="+mn-ea"/>
                <a:cs typeface="+mn-cs"/>
              </a:rPr>
              <a:t> Mori in 2007 found that 36% of the population share humanist beliefs and values</a:t>
            </a:r>
          </a:p>
          <a:p>
            <a:r>
              <a:rPr lang="en-GB" sz="1200" kern="1200" dirty="0" err="1" smtClean="0">
                <a:solidFill>
                  <a:schemeClr val="tx1"/>
                </a:solidFill>
                <a:latin typeface="+mn-lt"/>
                <a:ea typeface="+mn-ea"/>
                <a:cs typeface="+mn-cs"/>
              </a:rPr>
              <a:t>YouGov</a:t>
            </a:r>
            <a:r>
              <a:rPr lang="en-GB" sz="1200" kern="1200" dirty="0" smtClean="0">
                <a:solidFill>
                  <a:schemeClr val="tx1"/>
                </a:solidFill>
                <a:latin typeface="+mn-lt"/>
                <a:ea typeface="+mn-ea"/>
                <a:cs typeface="+mn-cs"/>
              </a:rPr>
              <a:t> in 2015 found that 5% identify themselves as humanist - greater than any non-Christian religion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If you don’t believe in god or an afterlife, you are not alone. There are an enormous number of people like you out there who live happy, ethical, and meaningful lives.</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Humanism is not some minority cult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We are the mainstream</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humanist view of life is progressive and optimistic, in awe of human potential, living without fear of judgment and death, finding enough purpose and meaning in life, love and leaving a good legacy.’ Polly Toynbee, journalist</a:t>
            </a:r>
            <a:endParaRPr lang="en-GB"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2CDC2-7A80-44BF-9F7C-3E273BAAFE9C}"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2CDC2-7A80-44BF-9F7C-3E273BAAFE9C}" type="slidenum">
              <a:rPr lang="en-GB" smtClean="0"/>
              <a:pPr/>
              <a:t>46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Begin</a:t>
            </a:r>
            <a:r>
              <a:rPr lang="en-GB" baseline="0" dirty="0" smtClean="0"/>
              <a:t> by e</a:t>
            </a:r>
            <a:r>
              <a:rPr lang="en-GB" dirty="0" smtClean="0"/>
              <a:t>mphasising the importance of human beings and being human for humanists</a:t>
            </a:r>
          </a:p>
          <a:p>
            <a:r>
              <a:rPr lang="en-GB" dirty="0" smtClean="0"/>
              <a:t>Many</a:t>
            </a:r>
            <a:r>
              <a:rPr lang="en-GB" baseline="0" dirty="0" smtClean="0"/>
              <a:t> religions place a deity, a holy book, or a transcendental realm at the centre of their thinking</a:t>
            </a:r>
          </a:p>
          <a:p>
            <a:r>
              <a:rPr lang="en-GB" baseline="0" dirty="0" smtClean="0"/>
              <a:t>Humanists place human beings at the centre</a:t>
            </a:r>
          </a:p>
          <a:p>
            <a:endParaRPr lang="en-GB" baseline="0" dirty="0" smtClean="0"/>
          </a:p>
          <a:p>
            <a:r>
              <a:rPr lang="en-GB" baseline="0" dirty="0" smtClean="0"/>
              <a:t>They value human life</a:t>
            </a:r>
          </a:p>
          <a:p>
            <a:r>
              <a:rPr lang="en-GB" baseline="0" dirty="0" smtClean="0"/>
              <a:t>They recognise our common humanity and our shared human values</a:t>
            </a:r>
          </a:p>
          <a:p>
            <a:r>
              <a:rPr lang="en-GB" baseline="0" dirty="0" smtClean="0"/>
              <a:t>They believe human beings have the power and potential to do great things</a:t>
            </a:r>
          </a:p>
          <a:p>
            <a:endParaRPr lang="en-GB" baseline="0" dirty="0" smtClean="0"/>
          </a:p>
          <a:p>
            <a:r>
              <a:rPr lang="en-GB" baseline="0" dirty="0" smtClean="0"/>
              <a:t>NB. This does not mean they do not value other things</a:t>
            </a:r>
          </a:p>
          <a:p>
            <a:r>
              <a:rPr lang="en-GB" baseline="0" dirty="0" smtClean="0"/>
              <a:t>Many humanists place great value on all living things, especially other sentient creatures, and on the planet we live on</a:t>
            </a: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Human beings are special</a:t>
            </a:r>
          </a:p>
          <a:p>
            <a:endParaRPr lang="en-GB" dirty="0" smtClean="0"/>
          </a:p>
          <a:p>
            <a:r>
              <a:rPr lang="en-GB" dirty="0" smtClean="0"/>
              <a:t>Human</a:t>
            </a:r>
            <a:r>
              <a:rPr lang="en-GB" baseline="0" dirty="0" smtClean="0"/>
              <a:t> beings have achieved spectacular things: electricity, medicine, transport, science, art, music, architecture, technology</a:t>
            </a:r>
          </a:p>
          <a:p>
            <a:endParaRPr lang="en-GB" baseline="0" dirty="0" smtClean="0"/>
          </a:p>
          <a:p>
            <a:r>
              <a:rPr lang="en-GB" baseline="0" dirty="0" smtClean="0"/>
              <a:t>Humanists also value many other things that human beings are capable of: love, friendship, creativity, humour</a:t>
            </a:r>
          </a:p>
          <a:p>
            <a:endParaRPr lang="en-GB" baseline="0" dirty="0" smtClean="0"/>
          </a:p>
          <a:p>
            <a:r>
              <a:rPr lang="en-GB" baseline="0" dirty="0" smtClean="0"/>
              <a:t>Humanists also celebrate the human capacity to be good to each other: empathy, kindness, compassion, respect</a:t>
            </a: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you will talk in more detail about each of</a:t>
            </a:r>
            <a:r>
              <a:rPr lang="en-GB" baseline="0" dirty="0" smtClean="0"/>
              <a:t> the above later</a:t>
            </a:r>
          </a:p>
          <a:p>
            <a:endParaRPr lang="en-GB" baseline="0" dirty="0" smtClean="0"/>
          </a:p>
          <a:p>
            <a:r>
              <a:rPr lang="en-GB" baseline="0" dirty="0" smtClean="0"/>
              <a:t>Humanism is a label for a range of beliefs and values: not all humanists agree about everything but most humanists would agree on the above</a:t>
            </a:r>
          </a:p>
          <a:p>
            <a:endParaRPr lang="en-GB" baseline="0" dirty="0" smtClean="0"/>
          </a:p>
        </p:txBody>
      </p:sp>
      <p:sp>
        <p:nvSpPr>
          <p:cNvPr id="4" name="Slide Number Placeholder 3"/>
          <p:cNvSpPr>
            <a:spLocks noGrp="1"/>
          </p:cNvSpPr>
          <p:nvPr>
            <p:ph type="sldNum" sz="quarter" idx="10"/>
          </p:nvPr>
        </p:nvSpPr>
        <p:spPr/>
        <p:txBody>
          <a:bodyPr/>
          <a:lstStyle/>
          <a:p>
            <a:fld id="{2422CDC2-7A80-44BF-9F7C-3E273BAAFE9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Be clear that you are there to say what are your beliefs and values, not to impose your views on others or criticise anyone else’s beliefs</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Unlike religions, Humanism makes no claims about supernatural or transcendental beings of forces</a:t>
            </a:r>
          </a:p>
          <a:p>
            <a:r>
              <a:rPr lang="en-GB" sz="1200" i="0" kern="1200" dirty="0" smtClean="0">
                <a:solidFill>
                  <a:schemeClr val="tx1"/>
                </a:solidFill>
                <a:latin typeface="+mn-lt"/>
                <a:ea typeface="+mn-ea"/>
                <a:cs typeface="+mn-cs"/>
              </a:rPr>
              <a:t>It has no reliance on faith for knowledge, only on reason, evidence, and experience</a:t>
            </a:r>
          </a:p>
          <a:p>
            <a:r>
              <a:rPr lang="en-GB" sz="1200" i="0" kern="1200" dirty="0" smtClean="0">
                <a:solidFill>
                  <a:schemeClr val="tx1"/>
                </a:solidFill>
                <a:latin typeface="+mn-lt"/>
                <a:ea typeface="+mn-ea"/>
                <a:cs typeface="+mn-cs"/>
              </a:rPr>
              <a:t>One of the key differences between Humanism and religions is that nothing in Humanism is beyond question. Humanists are prepared to change their beliefs when presented with new evidence</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a:t>
            </a:r>
            <a:r>
              <a:rPr lang="en-GB" i="0" dirty="0" smtClean="0"/>
              <a:t>It is an attitude towards the task of thinking about how to live a life worth living, both for the person living it and for its impact on others.’ A.C. Grayling</a:t>
            </a:r>
          </a:p>
          <a:p>
            <a:endParaRPr lang="en-GB" sz="1200" i="0" kern="1200" dirty="0" smtClean="0">
              <a:solidFill>
                <a:schemeClr val="tx1"/>
              </a:solidFill>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2422CDC2-7A80-44BF-9F7C-3E273BAAFE9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Ask</a:t>
            </a:r>
            <a:r>
              <a:rPr lang="en-GB" b="1" baseline="0" dirty="0" smtClean="0"/>
              <a:t> students to come up with some interesting question about anything (not just about Humanism)</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Praise their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Don’t worry about trying to answer them</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One other</a:t>
            </a:r>
            <a:r>
              <a:rPr lang="en-GB" baseline="0" dirty="0" smtClean="0"/>
              <a:t> thing that is special about human beings is our ability to ask questions, to look for answers, and to find answers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One of the most special things about being human is our curiosity.  We can ask questions and explore the world to discover new things.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If we ask good questions and think carefully about how to answer them, we can make the world a better 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You can never have too many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We should try and stay curious</a:t>
            </a:r>
            <a:r>
              <a:rPr lang="en-GB" sz="1200" i="0" kern="1200" baseline="0" dirty="0" smtClean="0">
                <a:solidFill>
                  <a:schemeClr val="tx1"/>
                </a:solidFill>
                <a:latin typeface="+mn-lt"/>
                <a:ea typeface="+mn-ea"/>
                <a:cs typeface="+mn-cs"/>
              </a:rPr>
              <a:t> throughout our lives: </a:t>
            </a:r>
            <a:r>
              <a:rPr lang="en-GB" sz="1200" i="0" kern="1200" dirty="0" smtClean="0">
                <a:solidFill>
                  <a:schemeClr val="tx1"/>
                </a:solidFill>
                <a:latin typeface="+mn-lt"/>
                <a:ea typeface="+mn-ea"/>
                <a:cs typeface="+mn-cs"/>
              </a:rPr>
              <a:t>we may never know everything but that shouldn’t stop us from asking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Other</a:t>
            </a:r>
            <a:r>
              <a:rPr lang="en-GB" sz="1200" i="0" kern="1200" baseline="0" dirty="0" smtClean="0">
                <a:solidFill>
                  <a:schemeClr val="tx1"/>
                </a:solidFill>
                <a:latin typeface="+mn-lt"/>
                <a:ea typeface="+mn-ea"/>
                <a:cs typeface="+mn-cs"/>
              </a:rPr>
              <a:t> questions you can ask: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What questions have changed the world?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Are easy questions or difficult questions more interesting?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Should we always accept the first answer we are given?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Does every question have an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Humanists also think that human beings are special because we can find out answers for ourselves. This is called reasoning: thinking carefully about what the answer might be and using evidence to guide 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cxnSp>
        <p:nvCxnSpPr>
          <p:cNvPr id="9" name="Straight Connector 8"/>
          <p:cNvCxnSpPr/>
          <p:nvPr userDrawn="1"/>
        </p:nvCxnSpPr>
        <p:spPr>
          <a:xfrm>
            <a:off x="4703410" y="4101584"/>
            <a:ext cx="444059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635981" y="4298535"/>
            <a:ext cx="4233967" cy="1654577"/>
          </a:xfrm>
        </p:spPr>
        <p:txBody>
          <a:bodyPr>
            <a:noAutofit/>
          </a:bodyPr>
          <a:lstStyle>
            <a:lvl1pPr algn="l">
              <a:defRPr sz="3600">
                <a:solidFill>
                  <a:schemeClr val="bg1"/>
                </a:solidFill>
                <a:latin typeface="Gill Sans"/>
                <a:cs typeface="Gill Sans"/>
              </a:defRPr>
            </a:lvl1pPr>
          </a:lstStyle>
          <a:p>
            <a:r>
              <a:rPr lang="en-GB" dirty="0" smtClean="0"/>
              <a:t>CLICK TO EDIT MASTER TITLE STYLE</a:t>
            </a:r>
            <a:endParaRPr lang="en-US" dirty="0"/>
          </a:p>
        </p:txBody>
      </p:sp>
      <p:sp>
        <p:nvSpPr>
          <p:cNvPr id="16" name="Content Placeholder 2"/>
          <p:cNvSpPr>
            <a:spLocks noGrp="1"/>
          </p:cNvSpPr>
          <p:nvPr>
            <p:ph idx="1"/>
          </p:nvPr>
        </p:nvSpPr>
        <p:spPr>
          <a:xfrm>
            <a:off x="4635982" y="6078622"/>
            <a:ext cx="4233966" cy="371642"/>
          </a:xfrm>
        </p:spPr>
        <p:txBody>
          <a:bodyPr>
            <a:normAutofit/>
          </a:bodyPr>
          <a:lstStyle>
            <a:lvl1pPr marL="0" indent="0">
              <a:buNone/>
              <a:defRPr sz="1400">
                <a:solidFill>
                  <a:schemeClr val="bg1">
                    <a:lumMod val="65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spTree>
    <p:extLst>
      <p:ext uri="{BB962C8B-B14F-4D97-AF65-F5344CB8AC3E}">
        <p14:creationId xmlns="" xmlns:p14="http://schemas.microsoft.com/office/powerpoint/2010/main" val="370172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2"/>
          <p:cNvSpPr>
            <a:spLocks noGrp="1"/>
          </p:cNvSpPr>
          <p:nvPr>
            <p:ph type="body" idx="1"/>
          </p:nvPr>
        </p:nvSpPr>
        <p:spPr>
          <a:xfrm>
            <a:off x="362033" y="4792580"/>
            <a:ext cx="3628441" cy="1778000"/>
          </a:xfrm>
        </p:spPr>
        <p:txBody>
          <a:bodyPr anchor="t" anchorCtr="0"/>
          <a:lstStyle>
            <a:lvl1pPr marL="0" indent="0">
              <a:buNone/>
              <a:defRPr sz="1400" b="0" i="0" kern="1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 xmlns:p14="http://schemas.microsoft.com/office/powerpoint/2010/main" val="16485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White">
    <p:spTree>
      <p:nvGrpSpPr>
        <p:cNvPr id="1" name=""/>
        <p:cNvGrpSpPr/>
        <p:nvPr/>
      </p:nvGrpSpPr>
      <p:grpSpPr>
        <a:xfrm>
          <a:off x="0" y="0"/>
          <a:ext cx="0" cy="0"/>
          <a:chOff x="0" y="0"/>
          <a:chExt cx="0" cy="0"/>
        </a:xfrm>
      </p:grpSpPr>
      <p:cxnSp>
        <p:nvCxnSpPr>
          <p:cNvPr id="8" name="Straight Connector 7"/>
          <p:cNvCxnSpPr/>
          <p:nvPr userDrawn="1"/>
        </p:nvCxnSpPr>
        <p:spPr>
          <a:xfrm>
            <a:off x="4703410" y="4101584"/>
            <a:ext cx="4440590" cy="0"/>
          </a:xfrm>
          <a:prstGeom prst="line">
            <a:avLst/>
          </a:prstGeom>
          <a:ln w="38100">
            <a:solidFill>
              <a:srgbClr val="00818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4635981" y="4298535"/>
            <a:ext cx="4233967" cy="1654577"/>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0" name="Content Placeholder 2"/>
          <p:cNvSpPr>
            <a:spLocks noGrp="1"/>
          </p:cNvSpPr>
          <p:nvPr>
            <p:ph idx="1"/>
          </p:nvPr>
        </p:nvSpPr>
        <p:spPr>
          <a:xfrm>
            <a:off x="4635982" y="6078622"/>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pic>
        <p:nvPicPr>
          <p:cNvPr id="11" name="Picture 10"/>
          <p:cNvPicPr>
            <a:picLocks noChangeAspect="1"/>
          </p:cNvPicPr>
          <p:nvPr userDrawn="1"/>
        </p:nvPicPr>
        <p:blipFill>
          <a:blip r:embed="rId2"/>
          <a:stretch>
            <a:fillRect/>
          </a:stretch>
        </p:blipFill>
        <p:spPr>
          <a:xfrm>
            <a:off x="6738929" y="547436"/>
            <a:ext cx="1869746" cy="1110248"/>
          </a:xfrm>
          <a:prstGeom prst="rect">
            <a:avLst/>
          </a:prstGeom>
        </p:spPr>
      </p:pic>
      <p:pic>
        <p:nvPicPr>
          <p:cNvPr id="12" name="Picture 11"/>
          <p:cNvPicPr>
            <a:picLocks noChangeAspect="1"/>
          </p:cNvPicPr>
          <p:nvPr userDrawn="1"/>
        </p:nvPicPr>
        <p:blipFill>
          <a:blip r:embed="rId3"/>
          <a:stretch>
            <a:fillRect/>
          </a:stretch>
        </p:blipFill>
        <p:spPr>
          <a:xfrm>
            <a:off x="834856" y="515112"/>
            <a:ext cx="3229142" cy="5828139"/>
          </a:xfrm>
          <a:prstGeom prst="rect">
            <a:avLst/>
          </a:prstGeom>
        </p:spPr>
      </p:pic>
    </p:spTree>
    <p:extLst>
      <p:ext uri="{BB962C8B-B14F-4D97-AF65-F5344CB8AC3E}">
        <p14:creationId xmlns="" xmlns:p14="http://schemas.microsoft.com/office/powerpoint/2010/main" val="42049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Happy Humans">
    <p:spTree>
      <p:nvGrpSpPr>
        <p:cNvPr id="1" name=""/>
        <p:cNvGrpSpPr/>
        <p:nvPr/>
      </p:nvGrpSpPr>
      <p:grpSpPr>
        <a:xfrm>
          <a:off x="0" y="0"/>
          <a:ext cx="0" cy="0"/>
          <a:chOff x="0" y="0"/>
          <a:chExt cx="0" cy="0"/>
        </a:xfrm>
      </p:grpSpPr>
      <p:cxnSp>
        <p:nvCxnSpPr>
          <p:cNvPr id="7" name="Straight Connector 6"/>
          <p:cNvCxnSpPr/>
          <p:nvPr userDrawn="1"/>
        </p:nvCxnSpPr>
        <p:spPr>
          <a:xfrm>
            <a:off x="3248526" y="4315479"/>
            <a:ext cx="5895474" cy="0"/>
          </a:xfrm>
          <a:prstGeom prst="line">
            <a:avLst/>
          </a:prstGeom>
          <a:ln w="38100">
            <a:solidFill>
              <a:srgbClr val="008184"/>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3148263" y="4598737"/>
            <a:ext cx="5721685" cy="1354375"/>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9" name="Content Placeholder 2"/>
          <p:cNvSpPr>
            <a:spLocks noGrp="1"/>
          </p:cNvSpPr>
          <p:nvPr>
            <p:ph idx="1"/>
          </p:nvPr>
        </p:nvSpPr>
        <p:spPr>
          <a:xfrm>
            <a:off x="3188370" y="6031834"/>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pic>
        <p:nvPicPr>
          <p:cNvPr id="10" name="Picture 9"/>
          <p:cNvPicPr>
            <a:picLocks noChangeAspect="1"/>
          </p:cNvPicPr>
          <p:nvPr userDrawn="1"/>
        </p:nvPicPr>
        <p:blipFill>
          <a:blip r:embed="rId2"/>
          <a:stretch>
            <a:fillRect/>
          </a:stretch>
        </p:blipFill>
        <p:spPr>
          <a:xfrm>
            <a:off x="475824" y="5340016"/>
            <a:ext cx="1869746" cy="1110248"/>
          </a:xfrm>
          <a:prstGeom prst="rect">
            <a:avLst/>
          </a:prstGeom>
        </p:spPr>
      </p:pic>
      <p:pic>
        <p:nvPicPr>
          <p:cNvPr id="11" name="Picture 10"/>
          <p:cNvPicPr>
            <a:picLocks noChangeAspect="1"/>
          </p:cNvPicPr>
          <p:nvPr userDrawn="1"/>
        </p:nvPicPr>
        <p:blipFill>
          <a:blip r:embed="rId3"/>
          <a:stretch>
            <a:fillRect/>
          </a:stretch>
        </p:blipFill>
        <p:spPr>
          <a:xfrm>
            <a:off x="292100" y="572836"/>
            <a:ext cx="8546592" cy="3212592"/>
          </a:xfrm>
          <a:prstGeom prst="rect">
            <a:avLst/>
          </a:prstGeom>
        </p:spPr>
      </p:pic>
    </p:spTree>
    <p:extLst>
      <p:ext uri="{BB962C8B-B14F-4D97-AF65-F5344CB8AC3E}">
        <p14:creationId xmlns="" xmlns:p14="http://schemas.microsoft.com/office/powerpoint/2010/main" val="128695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822157"/>
            <a:ext cx="9144000" cy="6096000"/>
          </a:xfrm>
          <a:prstGeom prst="rect">
            <a:avLst/>
          </a:prstGeom>
        </p:spPr>
      </p:pic>
      <p:pic>
        <p:nvPicPr>
          <p:cNvPr id="8" name="Picture 7"/>
          <p:cNvPicPr>
            <a:picLocks noChangeAspect="1"/>
          </p:cNvPicPr>
          <p:nvPr userDrawn="1"/>
        </p:nvPicPr>
        <p:blipFill>
          <a:blip r:embed="rId3"/>
          <a:stretch>
            <a:fillRect/>
          </a:stretch>
        </p:blipFill>
        <p:spPr>
          <a:xfrm>
            <a:off x="0" y="4870704"/>
            <a:ext cx="9144000" cy="1987296"/>
          </a:xfrm>
          <a:prstGeom prst="rect">
            <a:avLst/>
          </a:prstGeom>
        </p:spPr>
      </p:pic>
      <p:pic>
        <p:nvPicPr>
          <p:cNvPr id="11" name="Picture 10"/>
          <p:cNvPicPr>
            <a:picLocks noChangeAspect="1"/>
          </p:cNvPicPr>
          <p:nvPr userDrawn="1"/>
        </p:nvPicPr>
        <p:blipFill>
          <a:blip r:embed="rId4"/>
          <a:stretch>
            <a:fillRect/>
          </a:stretch>
        </p:blipFill>
        <p:spPr>
          <a:xfrm>
            <a:off x="6738929" y="112962"/>
            <a:ext cx="1869746" cy="1110248"/>
          </a:xfrm>
          <a:prstGeom prst="rect">
            <a:avLst/>
          </a:prstGeom>
        </p:spPr>
      </p:pic>
      <p:sp>
        <p:nvSpPr>
          <p:cNvPr id="12" name="Title 1"/>
          <p:cNvSpPr>
            <a:spLocks noGrp="1"/>
          </p:cNvSpPr>
          <p:nvPr>
            <p:ph type="title" hasCustomPrompt="1"/>
          </p:nvPr>
        </p:nvSpPr>
        <p:spPr>
          <a:xfrm>
            <a:off x="3148263" y="5207000"/>
            <a:ext cx="5721685" cy="741947"/>
          </a:xfrm>
        </p:spPr>
        <p:txBody>
          <a:bodyPr>
            <a:noAutofit/>
          </a:bodyPr>
          <a:lstStyle>
            <a:lvl1pPr algn="l">
              <a:defRPr sz="2400">
                <a:solidFill>
                  <a:schemeClr val="bg1"/>
                </a:solidFill>
                <a:latin typeface="Gill Sans"/>
                <a:cs typeface="Gill Sans"/>
              </a:defRPr>
            </a:lvl1pPr>
          </a:lstStyle>
          <a:p>
            <a:r>
              <a:rPr lang="en-GB" dirty="0" smtClean="0"/>
              <a:t>CLICK TO EDIT MASTER TITLE STYLE</a:t>
            </a:r>
            <a:endParaRPr lang="en-US" dirty="0"/>
          </a:p>
        </p:txBody>
      </p:sp>
      <p:sp>
        <p:nvSpPr>
          <p:cNvPr id="13" name="Content Placeholder 2"/>
          <p:cNvSpPr>
            <a:spLocks noGrp="1"/>
          </p:cNvSpPr>
          <p:nvPr>
            <p:ph idx="1"/>
          </p:nvPr>
        </p:nvSpPr>
        <p:spPr>
          <a:xfrm>
            <a:off x="3188370" y="6007771"/>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spTree>
    <p:extLst>
      <p:ext uri="{BB962C8B-B14F-4D97-AF65-F5344CB8AC3E}">
        <p14:creationId xmlns="" xmlns:p14="http://schemas.microsoft.com/office/powerpoint/2010/main" val="283252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5958840" y="0"/>
            <a:ext cx="3185160" cy="6836664"/>
          </a:xfrm>
          <a:prstGeom prst="rect">
            <a:avLst/>
          </a:prstGeom>
        </p:spPr>
      </p:pic>
      <p:sp>
        <p:nvSpPr>
          <p:cNvPr id="3"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9" name="Slide Number Placeholder 8"/>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1" name="Picture 10"/>
          <p:cNvPicPr>
            <a:picLocks noChangeAspect="1"/>
          </p:cNvPicPr>
          <p:nvPr userDrawn="1"/>
        </p:nvPicPr>
        <p:blipFill>
          <a:blip r:embed="rId3"/>
          <a:stretch>
            <a:fillRect/>
          </a:stretch>
        </p:blipFill>
        <p:spPr>
          <a:xfrm>
            <a:off x="368877" y="5843934"/>
            <a:ext cx="1268755" cy="753382"/>
          </a:xfrm>
          <a:prstGeom prst="rect">
            <a:avLst/>
          </a:prstGeom>
        </p:spPr>
      </p:pic>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 xmlns:p14="http://schemas.microsoft.com/office/powerpoint/2010/main" val="377976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958840" y="0"/>
            <a:ext cx="3185160" cy="6836664"/>
          </a:xfrm>
          <a:prstGeom prst="rect">
            <a:avLst/>
          </a:prstGeom>
        </p:spPr>
      </p:pic>
      <p:sp>
        <p:nvSpPr>
          <p:cNvPr id="7" name="Text Placeholder 2"/>
          <p:cNvSpPr>
            <a:spLocks noGrp="1"/>
          </p:cNvSpPr>
          <p:nvPr>
            <p:ph type="body" idx="1"/>
          </p:nvPr>
        </p:nvSpPr>
        <p:spPr>
          <a:xfrm>
            <a:off x="457200" y="1535112"/>
            <a:ext cx="4870116" cy="115862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8"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9" name="Picture 8"/>
          <p:cNvPicPr>
            <a:picLocks noChangeAspect="1"/>
          </p:cNvPicPr>
          <p:nvPr userDrawn="1"/>
        </p:nvPicPr>
        <p:blipFill>
          <a:blip r:embed="rId3"/>
          <a:stretch>
            <a:fillRect/>
          </a:stretch>
        </p:blipFill>
        <p:spPr>
          <a:xfrm>
            <a:off x="368877" y="5843934"/>
            <a:ext cx="1268755" cy="753382"/>
          </a:xfrm>
          <a:prstGeom prst="rect">
            <a:avLst/>
          </a:prstGeom>
        </p:spPr>
      </p:pic>
      <p:sp>
        <p:nvSpPr>
          <p:cNvPr id="10"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Picture Placeholder 2"/>
          <p:cNvSpPr>
            <a:spLocks noGrp="1"/>
          </p:cNvSpPr>
          <p:nvPr>
            <p:ph type="pic" idx="13"/>
          </p:nvPr>
        </p:nvSpPr>
        <p:spPr>
          <a:xfrm>
            <a:off x="457200" y="2872038"/>
            <a:ext cx="4870116" cy="2562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 xmlns:p14="http://schemas.microsoft.com/office/powerpoint/2010/main" val="22396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958840" y="0"/>
            <a:ext cx="3185160" cy="6836664"/>
          </a:xfrm>
          <a:prstGeom prst="rect">
            <a:avLst/>
          </a:prstGeom>
        </p:spPr>
      </p:pic>
      <p:sp>
        <p:nvSpPr>
          <p:cNvPr id="6" name="Text Placeholder 2"/>
          <p:cNvSpPr>
            <a:spLocks noGrp="1"/>
          </p:cNvSpPr>
          <p:nvPr>
            <p:ph type="body" idx="1"/>
          </p:nvPr>
        </p:nvSpPr>
        <p:spPr>
          <a:xfrm>
            <a:off x="457199" y="1535112"/>
            <a:ext cx="5170905" cy="3939255"/>
          </a:xfrm>
        </p:spPr>
        <p:txBody>
          <a:bodyPr anchor="t" anchorCtr="0">
            <a:normAutofit/>
          </a:bodyPr>
          <a:lstStyle>
            <a:lvl1pPr marL="0" indent="0">
              <a:buNone/>
              <a:defRPr sz="28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7"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8" name="Picture 7"/>
          <p:cNvPicPr>
            <a:picLocks noChangeAspect="1"/>
          </p:cNvPicPr>
          <p:nvPr userDrawn="1"/>
        </p:nvPicPr>
        <p:blipFill>
          <a:blip r:embed="rId3"/>
          <a:stretch>
            <a:fillRect/>
          </a:stretch>
        </p:blipFill>
        <p:spPr>
          <a:xfrm>
            <a:off x="368877" y="5843934"/>
            <a:ext cx="1268755" cy="753382"/>
          </a:xfrm>
          <a:prstGeom prst="rect">
            <a:avLst/>
          </a:prstGeom>
        </p:spPr>
      </p:pic>
      <p:sp>
        <p:nvSpPr>
          <p:cNvPr id="9"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Tree>
    <p:extLst>
      <p:ext uri="{BB962C8B-B14F-4D97-AF65-F5344CB8AC3E}">
        <p14:creationId xmlns="" xmlns:p14="http://schemas.microsoft.com/office/powerpoint/2010/main" val="137014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1" name="Picture 10"/>
          <p:cNvPicPr>
            <a:picLocks noChangeAspect="1"/>
          </p:cNvPicPr>
          <p:nvPr userDrawn="1"/>
        </p:nvPicPr>
        <p:blipFill>
          <a:blip r:embed="rId2"/>
          <a:stretch>
            <a:fillRect/>
          </a:stretch>
        </p:blipFill>
        <p:spPr>
          <a:xfrm>
            <a:off x="368877" y="5843934"/>
            <a:ext cx="1268755" cy="753382"/>
          </a:xfrm>
          <a:prstGeom prst="rect">
            <a:avLst/>
          </a:prstGeom>
        </p:spPr>
      </p:pic>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 xmlns:p14="http://schemas.microsoft.com/office/powerpoint/2010/main" val="6285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Cartoo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0" name="Picture 9"/>
          <p:cNvPicPr>
            <a:picLocks noChangeAspect="1"/>
          </p:cNvPicPr>
          <p:nvPr userDrawn="1"/>
        </p:nvPicPr>
        <p:blipFill>
          <a:blip r:embed="rId2"/>
          <a:stretch>
            <a:fillRect/>
          </a:stretch>
        </p:blipFill>
        <p:spPr>
          <a:xfrm>
            <a:off x="368877" y="5843934"/>
            <a:ext cx="1268755" cy="753382"/>
          </a:xfrm>
          <a:prstGeom prst="rect">
            <a:avLst/>
          </a:prstGeom>
        </p:spPr>
      </p:pic>
      <p:sp>
        <p:nvSpPr>
          <p:cNvPr id="11"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pic>
        <p:nvPicPr>
          <p:cNvPr id="13" name="Picture 12"/>
          <p:cNvPicPr>
            <a:picLocks noChangeAspect="1"/>
          </p:cNvPicPr>
          <p:nvPr userDrawn="1"/>
        </p:nvPicPr>
        <p:blipFill>
          <a:blip r:embed="rId3"/>
          <a:stretch>
            <a:fillRect/>
          </a:stretch>
        </p:blipFill>
        <p:spPr>
          <a:xfrm>
            <a:off x="1379621" y="1788160"/>
            <a:ext cx="2618232" cy="1630680"/>
          </a:xfrm>
          <a:prstGeom prst="rect">
            <a:avLst/>
          </a:prstGeom>
        </p:spPr>
      </p:pic>
      <p:pic>
        <p:nvPicPr>
          <p:cNvPr id="14" name="Picture 13"/>
          <p:cNvPicPr>
            <a:picLocks noChangeAspect="1"/>
          </p:cNvPicPr>
          <p:nvPr userDrawn="1"/>
        </p:nvPicPr>
        <p:blipFill>
          <a:blip r:embed="rId4"/>
          <a:stretch>
            <a:fillRect/>
          </a:stretch>
        </p:blipFill>
        <p:spPr>
          <a:xfrm>
            <a:off x="1592179" y="3626852"/>
            <a:ext cx="2566416" cy="1929384"/>
          </a:xfrm>
          <a:prstGeom prst="rect">
            <a:avLst/>
          </a:prstGeom>
        </p:spPr>
      </p:pic>
      <p:sp>
        <p:nvSpPr>
          <p:cNvPr id="8" name="Text Placeholder 2"/>
          <p:cNvSpPr>
            <a:spLocks noGrp="1"/>
          </p:cNvSpPr>
          <p:nvPr>
            <p:ph type="body" idx="1"/>
          </p:nvPr>
        </p:nvSpPr>
        <p:spPr>
          <a:xfrm>
            <a:off x="1812507" y="1996323"/>
            <a:ext cx="1883861" cy="1232151"/>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5" name="Text Placeholder 2"/>
          <p:cNvSpPr>
            <a:spLocks noGrp="1"/>
          </p:cNvSpPr>
          <p:nvPr>
            <p:ph type="body" idx="13"/>
          </p:nvPr>
        </p:nvSpPr>
        <p:spPr>
          <a:xfrm>
            <a:off x="1812507" y="3846513"/>
            <a:ext cx="1883861" cy="154764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16" name="Picture 15"/>
          <p:cNvPicPr>
            <a:picLocks noChangeAspect="1"/>
          </p:cNvPicPr>
          <p:nvPr userDrawn="1"/>
        </p:nvPicPr>
        <p:blipFill>
          <a:blip r:embed="rId5"/>
          <a:stretch>
            <a:fillRect/>
          </a:stretch>
        </p:blipFill>
        <p:spPr>
          <a:xfrm>
            <a:off x="5248656" y="1596884"/>
            <a:ext cx="3438144" cy="2029968"/>
          </a:xfrm>
          <a:prstGeom prst="rect">
            <a:avLst/>
          </a:prstGeom>
        </p:spPr>
      </p:pic>
      <p:pic>
        <p:nvPicPr>
          <p:cNvPr id="17" name="Picture 16"/>
          <p:cNvPicPr>
            <a:picLocks noChangeAspect="1"/>
          </p:cNvPicPr>
          <p:nvPr userDrawn="1"/>
        </p:nvPicPr>
        <p:blipFill>
          <a:blip r:embed="rId6"/>
          <a:stretch>
            <a:fillRect/>
          </a:stretch>
        </p:blipFill>
        <p:spPr>
          <a:xfrm>
            <a:off x="5495758" y="3846513"/>
            <a:ext cx="2535936" cy="2292096"/>
          </a:xfrm>
          <a:prstGeom prst="rect">
            <a:avLst/>
          </a:prstGeom>
        </p:spPr>
      </p:pic>
      <p:sp>
        <p:nvSpPr>
          <p:cNvPr id="18" name="Text Placeholder 2"/>
          <p:cNvSpPr>
            <a:spLocks noGrp="1"/>
          </p:cNvSpPr>
          <p:nvPr>
            <p:ph type="body" idx="14"/>
          </p:nvPr>
        </p:nvSpPr>
        <p:spPr>
          <a:xfrm>
            <a:off x="5688012" y="1791251"/>
            <a:ext cx="2814304" cy="1627589"/>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9" name="Text Placeholder 2"/>
          <p:cNvSpPr>
            <a:spLocks noGrp="1"/>
          </p:cNvSpPr>
          <p:nvPr>
            <p:ph type="body" idx="15"/>
          </p:nvPr>
        </p:nvSpPr>
        <p:spPr>
          <a:xfrm>
            <a:off x="5688012" y="4035809"/>
            <a:ext cx="1811672" cy="1959928"/>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3" name="Picture 2"/>
          <p:cNvPicPr>
            <a:picLocks noChangeAspect="1"/>
          </p:cNvPicPr>
          <p:nvPr userDrawn="1"/>
        </p:nvPicPr>
        <p:blipFill>
          <a:blip r:embed="rId7"/>
          <a:stretch>
            <a:fillRect/>
          </a:stretch>
        </p:blipFill>
        <p:spPr>
          <a:xfrm>
            <a:off x="457200" y="1811528"/>
            <a:ext cx="841248" cy="1609344"/>
          </a:xfrm>
          <a:prstGeom prst="rect">
            <a:avLst/>
          </a:prstGeom>
        </p:spPr>
      </p:pic>
      <p:pic>
        <p:nvPicPr>
          <p:cNvPr id="4" name="Picture 3"/>
          <p:cNvPicPr>
            <a:picLocks noChangeAspect="1"/>
          </p:cNvPicPr>
          <p:nvPr userDrawn="1"/>
        </p:nvPicPr>
        <p:blipFill>
          <a:blip r:embed="rId8"/>
          <a:stretch>
            <a:fillRect/>
          </a:stretch>
        </p:blipFill>
        <p:spPr>
          <a:xfrm>
            <a:off x="4372810" y="1888958"/>
            <a:ext cx="804672" cy="1667866"/>
          </a:xfrm>
          <a:prstGeom prst="rect">
            <a:avLst/>
          </a:prstGeom>
        </p:spPr>
      </p:pic>
      <p:pic>
        <p:nvPicPr>
          <p:cNvPr id="5" name="Picture 4"/>
          <p:cNvPicPr>
            <a:picLocks noChangeAspect="1"/>
          </p:cNvPicPr>
          <p:nvPr userDrawn="1"/>
        </p:nvPicPr>
        <p:blipFill>
          <a:blip r:embed="rId9"/>
          <a:stretch>
            <a:fillRect/>
          </a:stretch>
        </p:blipFill>
        <p:spPr>
          <a:xfrm>
            <a:off x="8031694" y="4305926"/>
            <a:ext cx="841248" cy="1689811"/>
          </a:xfrm>
          <a:prstGeom prst="rect">
            <a:avLst/>
          </a:prstGeom>
        </p:spPr>
      </p:pic>
      <p:pic>
        <p:nvPicPr>
          <p:cNvPr id="7" name="Picture 6"/>
          <p:cNvPicPr>
            <a:picLocks noChangeAspect="1"/>
          </p:cNvPicPr>
          <p:nvPr userDrawn="1"/>
        </p:nvPicPr>
        <p:blipFill>
          <a:blip r:embed="rId10"/>
          <a:stretch>
            <a:fillRect/>
          </a:stretch>
        </p:blipFill>
        <p:spPr>
          <a:xfrm>
            <a:off x="4158595" y="4265981"/>
            <a:ext cx="870509" cy="1675181"/>
          </a:xfrm>
          <a:prstGeom prst="rect">
            <a:avLst/>
          </a:prstGeom>
        </p:spPr>
      </p:pic>
    </p:spTree>
    <p:extLst>
      <p:ext uri="{BB962C8B-B14F-4D97-AF65-F5344CB8AC3E}">
        <p14:creationId xmlns="" xmlns:p14="http://schemas.microsoft.com/office/powerpoint/2010/main" val="95366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C1040-322B-4A44-BBBB-013089E3E7DD}" type="datetimeFigureOut">
              <a:rPr lang="en-US" smtClean="0"/>
              <a:pPr/>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BCF28-C7F7-4440-A552-B243C972FA89}" type="slidenum">
              <a:rPr lang="en-US" smtClean="0"/>
              <a:pPr/>
              <a:t>‹#›</a:t>
            </a:fld>
            <a:endParaRPr lang="en-US"/>
          </a:p>
        </p:txBody>
      </p:sp>
    </p:spTree>
    <p:extLst>
      <p:ext uri="{BB962C8B-B14F-4D97-AF65-F5344CB8AC3E}">
        <p14:creationId xmlns="" xmlns:p14="http://schemas.microsoft.com/office/powerpoint/2010/main" val="62626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29.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35.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78.png"/><Relationship Id="rId21" Type="http://schemas.openxmlformats.org/officeDocument/2006/relationships/image" Target="../media/image96.jpeg"/><Relationship Id="rId7" Type="http://schemas.openxmlformats.org/officeDocument/2006/relationships/image" Target="../media/image82.png"/><Relationship Id="rId12" Type="http://schemas.openxmlformats.org/officeDocument/2006/relationships/image" Target="../media/image87.jpeg"/><Relationship Id="rId17" Type="http://schemas.openxmlformats.org/officeDocument/2006/relationships/image" Target="../media/image92.jpeg"/><Relationship Id="rId2" Type="http://schemas.openxmlformats.org/officeDocument/2006/relationships/notesSlide" Target="../notesSlides/notesSlide43.xml"/><Relationship Id="rId16" Type="http://schemas.openxmlformats.org/officeDocument/2006/relationships/image" Target="../media/image91.jpeg"/><Relationship Id="rId20" Type="http://schemas.openxmlformats.org/officeDocument/2006/relationships/image" Target="../media/image95.jpe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86.jpeg"/><Relationship Id="rId5" Type="http://schemas.openxmlformats.org/officeDocument/2006/relationships/image" Target="../media/image80.png"/><Relationship Id="rId15" Type="http://schemas.openxmlformats.org/officeDocument/2006/relationships/image" Target="../media/image90.jpeg"/><Relationship Id="rId23" Type="http://schemas.openxmlformats.org/officeDocument/2006/relationships/image" Target="../media/image98.jpeg"/><Relationship Id="rId10" Type="http://schemas.openxmlformats.org/officeDocument/2006/relationships/image" Target="../media/image85.jpeg"/><Relationship Id="rId19" Type="http://schemas.openxmlformats.org/officeDocument/2006/relationships/image" Target="../media/image94.jpeg"/><Relationship Id="rId4" Type="http://schemas.openxmlformats.org/officeDocument/2006/relationships/image" Target="../media/image79.png"/><Relationship Id="rId9" Type="http://schemas.openxmlformats.org/officeDocument/2006/relationships/image" Target="../media/image84.jpeg"/><Relationship Id="rId14" Type="http://schemas.openxmlformats.org/officeDocument/2006/relationships/image" Target="../media/image89.png"/><Relationship Id="rId22" Type="http://schemas.openxmlformats.org/officeDocument/2006/relationships/image" Target="../media/image9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Notes</a:t>
            </a:r>
            <a:endParaRPr lang="en-US" dirty="0"/>
          </a:p>
        </p:txBody>
      </p:sp>
      <p:sp>
        <p:nvSpPr>
          <p:cNvPr id="7" name="Text Placeholder 1"/>
          <p:cNvSpPr>
            <a:spLocks noGrp="1"/>
          </p:cNvSpPr>
          <p:nvPr>
            <p:ph type="body" idx="1"/>
          </p:nvPr>
        </p:nvSpPr>
        <p:spPr>
          <a:xfrm>
            <a:off x="457199" y="1535111"/>
            <a:ext cx="8534401" cy="4345735"/>
          </a:xfrm>
        </p:spPr>
        <p:txBody>
          <a:bodyPr>
            <a:normAutofit fontScale="62500" lnSpcReduction="20000"/>
          </a:bodyPr>
          <a:lstStyle/>
          <a:p>
            <a:r>
              <a:rPr lang="en-GB" sz="2800" dirty="0" smtClean="0"/>
              <a:t>Each slide contains notes at the bottom of the page. Please note the notes are not intended to be read like a script but contain helpful additional information and may be useful if you are asked questions.</a:t>
            </a:r>
          </a:p>
          <a:p>
            <a:endParaRPr lang="en-GB" sz="2800" dirty="0" smtClean="0"/>
          </a:p>
          <a:p>
            <a:r>
              <a:rPr lang="en-GB" sz="2800" dirty="0" smtClean="0"/>
              <a:t>Use discretion with some topics depending on the age of the children. Remember you are there to describe Humanism, not to criticise and challenge religion. It is often best not to focus on arguments for and against the existence of a god or an afterlife, but better to simply state that humanists see no evidence for either, then present the positive values of Humanism.</a:t>
            </a:r>
          </a:p>
          <a:p>
            <a:endParaRPr lang="en-GB" sz="2800" dirty="0" smtClean="0"/>
          </a:p>
          <a:p>
            <a:r>
              <a:rPr lang="en-GB" sz="2800" dirty="0" smtClean="0"/>
              <a:t>Try and bring in your personal story  by explaining how your Humanism affects your daily life, how you make moral decisions, and how you make your own life meaningful.</a:t>
            </a:r>
          </a:p>
          <a:p>
            <a:endParaRPr lang="en-GB" sz="2800" dirty="0" smtClean="0"/>
          </a:p>
          <a:p>
            <a:r>
              <a:rPr lang="en-GB" sz="2800" dirty="0" smtClean="0"/>
              <a:t>There is almost certainly more material here than you will need for an assembly or an in-class introduction to Humanism so discuss with the teacher first what they would like you to focus on. The presentation includes questions which may or may not be appropriate depending on who you are presenting to and how much time you have.</a:t>
            </a:r>
          </a:p>
        </p:txBody>
      </p:sp>
    </p:spTree>
    <p:extLst>
      <p:ext uri="{BB962C8B-B14F-4D97-AF65-F5344CB8AC3E}">
        <p14:creationId xmlns="" xmlns:p14="http://schemas.microsoft.com/office/powerpoint/2010/main" val="17334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people believe things?</a:t>
            </a:r>
            <a:endParaRPr lang="en-GB" dirty="0"/>
          </a:p>
        </p:txBody>
      </p:sp>
      <p:sp>
        <p:nvSpPr>
          <p:cNvPr id="3" name="Text Placeholder 2"/>
          <p:cNvSpPr>
            <a:spLocks noGrp="1"/>
          </p:cNvSpPr>
          <p:nvPr>
            <p:ph type="body" idx="1"/>
          </p:nvPr>
        </p:nvSpPr>
        <p:spPr/>
        <p:txBody>
          <a:bodyPr>
            <a:normAutofit/>
          </a:bodyPr>
          <a:lstStyle/>
          <a:p>
            <a:r>
              <a:rPr lang="en-GB" sz="1800" dirty="0" smtClean="0"/>
              <a:t>I believe everything people tell me and what I read in books.</a:t>
            </a:r>
            <a:endParaRPr lang="en-GB" sz="1800" dirty="0"/>
          </a:p>
        </p:txBody>
      </p:sp>
      <p:sp>
        <p:nvSpPr>
          <p:cNvPr id="4" name="Text Placeholder 3"/>
          <p:cNvSpPr>
            <a:spLocks noGrp="1"/>
          </p:cNvSpPr>
          <p:nvPr>
            <p:ph type="body" idx="13"/>
          </p:nvPr>
        </p:nvSpPr>
        <p:spPr/>
        <p:txBody>
          <a:bodyPr>
            <a:normAutofit/>
          </a:bodyPr>
          <a:lstStyle/>
          <a:p>
            <a:r>
              <a:rPr lang="en-GB" sz="1800" dirty="0" smtClean="0"/>
              <a:t>I just know what is true.</a:t>
            </a:r>
            <a:endParaRPr lang="en-GB" sz="1800" dirty="0"/>
          </a:p>
        </p:txBody>
      </p:sp>
      <p:sp>
        <p:nvSpPr>
          <p:cNvPr id="5" name="Text Placeholder 4"/>
          <p:cNvSpPr>
            <a:spLocks noGrp="1"/>
          </p:cNvSpPr>
          <p:nvPr>
            <p:ph type="body" idx="14"/>
          </p:nvPr>
        </p:nvSpPr>
        <p:spPr/>
        <p:txBody>
          <a:bodyPr>
            <a:normAutofit/>
          </a:bodyPr>
          <a:lstStyle/>
          <a:p>
            <a:r>
              <a:rPr lang="en-GB" sz="1800" dirty="0" smtClean="0"/>
              <a:t>I use evidence to decide whether something is true. Then I test it to make sure.</a:t>
            </a:r>
            <a:endParaRPr lang="en-GB" sz="1800" dirty="0"/>
          </a:p>
        </p:txBody>
      </p:sp>
      <p:sp>
        <p:nvSpPr>
          <p:cNvPr id="6" name="Text Placeholder 5"/>
          <p:cNvSpPr>
            <a:spLocks noGrp="1"/>
          </p:cNvSpPr>
          <p:nvPr>
            <p:ph type="body" idx="15"/>
          </p:nvPr>
        </p:nvSpPr>
        <p:spPr/>
        <p:txBody>
          <a:bodyPr>
            <a:normAutofit/>
          </a:bodyPr>
          <a:lstStyle/>
          <a:p>
            <a:r>
              <a:rPr lang="en-GB" sz="1800" dirty="0" smtClean="0"/>
              <a:t>I think very carefully about what I believe to make sure I am not making a mistake.</a:t>
            </a:r>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5495366" cy="3939255"/>
          </a:xfrm>
        </p:spPr>
        <p:txBody>
          <a:bodyPr>
            <a:normAutofit/>
          </a:bodyPr>
          <a:lstStyle/>
          <a:p>
            <a:r>
              <a:rPr lang="en-US" sz="3600" dirty="0" smtClean="0"/>
              <a:t>Have you ever got something wrong?</a:t>
            </a:r>
          </a:p>
          <a:p>
            <a:endParaRPr lang="en-US" sz="3600" dirty="0" smtClean="0"/>
          </a:p>
          <a:p>
            <a:r>
              <a:rPr lang="en-US" sz="3600" dirty="0" smtClean="0"/>
              <a:t>Did you used to believe anything that you now know is not true?</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sense of the world</a:t>
            </a:r>
            <a:endParaRPr lang="en-US" dirty="0"/>
          </a:p>
        </p:txBody>
      </p:sp>
      <p:sp>
        <p:nvSpPr>
          <p:cNvPr id="7" name="Text Placeholder 1"/>
          <p:cNvSpPr>
            <a:spLocks noGrp="1"/>
          </p:cNvSpPr>
          <p:nvPr>
            <p:ph type="body" idx="1"/>
          </p:nvPr>
        </p:nvSpPr>
        <p:spPr>
          <a:xfrm>
            <a:off x="457199" y="1535111"/>
            <a:ext cx="4984377" cy="1163265"/>
          </a:xfrm>
        </p:spPr>
        <p:txBody>
          <a:bodyPr>
            <a:normAutofit/>
          </a:bodyPr>
          <a:lstStyle/>
          <a:p>
            <a:r>
              <a:rPr lang="en-US" sz="2800" dirty="0" smtClean="0"/>
              <a:t>Humanists use science and reason to understand the world</a:t>
            </a:r>
            <a:endParaRPr lang="en-US" sz="2800" dirty="0"/>
          </a:p>
        </p:txBody>
      </p:sp>
      <p:sp>
        <p:nvSpPr>
          <p:cNvPr id="5" name="TextBox 4"/>
          <p:cNvSpPr txBox="1"/>
          <p:nvPr/>
        </p:nvSpPr>
        <p:spPr>
          <a:xfrm>
            <a:off x="2507082" y="4096871"/>
            <a:ext cx="4274503" cy="707886"/>
          </a:xfrm>
          <a:prstGeom prst="rect">
            <a:avLst/>
          </a:prstGeom>
          <a:noFill/>
        </p:spPr>
        <p:txBody>
          <a:bodyPr wrap="none" rtlCol="0">
            <a:spAutoFit/>
          </a:bodyPr>
          <a:lstStyle/>
          <a:p>
            <a:r>
              <a:rPr lang="en-GB" sz="4000" dirty="0" smtClean="0">
                <a:solidFill>
                  <a:srgbClr val="008184"/>
                </a:solidFill>
              </a:rPr>
              <a:t>Reason and Science</a:t>
            </a:r>
            <a:endParaRPr lang="en-GB" sz="4000" dirty="0">
              <a:solidFill>
                <a:srgbClr val="008184"/>
              </a:solidFill>
            </a:endParaRPr>
          </a:p>
        </p:txBody>
      </p:sp>
      <p:sp>
        <p:nvSpPr>
          <p:cNvPr id="6" name="TextBox 5"/>
          <p:cNvSpPr txBox="1"/>
          <p:nvPr/>
        </p:nvSpPr>
        <p:spPr>
          <a:xfrm>
            <a:off x="457199" y="4231341"/>
            <a:ext cx="1245854" cy="461665"/>
          </a:xfrm>
          <a:prstGeom prst="rect">
            <a:avLst/>
          </a:prstGeom>
          <a:noFill/>
        </p:spPr>
        <p:txBody>
          <a:bodyPr wrap="none" rtlCol="0">
            <a:spAutoFit/>
          </a:bodyPr>
          <a:lstStyle/>
          <a:p>
            <a:r>
              <a:rPr lang="en-GB" sz="2400" dirty="0" smtClean="0">
                <a:solidFill>
                  <a:schemeClr val="tx1">
                    <a:lumMod val="65000"/>
                    <a:lumOff val="35000"/>
                  </a:schemeClr>
                </a:solidFill>
              </a:rPr>
              <a:t>Thinking</a:t>
            </a:r>
            <a:endParaRPr lang="en-GB" sz="2400" dirty="0">
              <a:solidFill>
                <a:schemeClr val="tx1">
                  <a:lumMod val="65000"/>
                  <a:lumOff val="35000"/>
                </a:schemeClr>
              </a:solidFill>
            </a:endParaRPr>
          </a:p>
        </p:txBody>
      </p:sp>
      <p:sp>
        <p:nvSpPr>
          <p:cNvPr id="9" name="TextBox 8"/>
          <p:cNvSpPr txBox="1"/>
          <p:nvPr/>
        </p:nvSpPr>
        <p:spPr>
          <a:xfrm>
            <a:off x="1343813" y="3251973"/>
            <a:ext cx="2556982" cy="461665"/>
          </a:xfrm>
          <a:prstGeom prst="rect">
            <a:avLst/>
          </a:prstGeom>
          <a:noFill/>
        </p:spPr>
        <p:txBody>
          <a:bodyPr wrap="none" rtlCol="0">
            <a:spAutoFit/>
          </a:bodyPr>
          <a:lstStyle/>
          <a:p>
            <a:r>
              <a:rPr lang="en-GB" sz="2400" dirty="0" smtClean="0">
                <a:solidFill>
                  <a:schemeClr val="tx1">
                    <a:lumMod val="65000"/>
                    <a:lumOff val="35000"/>
                  </a:schemeClr>
                </a:solidFill>
              </a:rPr>
              <a:t>Working things out</a:t>
            </a:r>
            <a:endParaRPr lang="en-GB" sz="2400" dirty="0">
              <a:solidFill>
                <a:schemeClr val="tx1">
                  <a:lumMod val="65000"/>
                  <a:lumOff val="35000"/>
                </a:schemeClr>
              </a:solidFill>
            </a:endParaRPr>
          </a:p>
        </p:txBody>
      </p:sp>
      <p:sp>
        <p:nvSpPr>
          <p:cNvPr id="10" name="TextBox 9"/>
          <p:cNvSpPr txBox="1"/>
          <p:nvPr/>
        </p:nvSpPr>
        <p:spPr>
          <a:xfrm>
            <a:off x="1345578" y="5201778"/>
            <a:ext cx="2323008" cy="461665"/>
          </a:xfrm>
          <a:prstGeom prst="rect">
            <a:avLst/>
          </a:prstGeom>
          <a:noFill/>
        </p:spPr>
        <p:txBody>
          <a:bodyPr wrap="none" rtlCol="0">
            <a:spAutoFit/>
          </a:bodyPr>
          <a:lstStyle/>
          <a:p>
            <a:r>
              <a:rPr lang="en-GB" sz="2400" dirty="0" smtClean="0">
                <a:solidFill>
                  <a:schemeClr val="tx1">
                    <a:lumMod val="65000"/>
                    <a:lumOff val="35000"/>
                  </a:schemeClr>
                </a:solidFill>
              </a:rPr>
              <a:t>Logical argument</a:t>
            </a:r>
            <a:endParaRPr lang="en-GB" sz="2400" dirty="0">
              <a:solidFill>
                <a:schemeClr val="tx1">
                  <a:lumMod val="65000"/>
                  <a:lumOff val="35000"/>
                </a:schemeClr>
              </a:solidFill>
            </a:endParaRPr>
          </a:p>
        </p:txBody>
      </p:sp>
      <p:sp>
        <p:nvSpPr>
          <p:cNvPr id="11" name="TextBox 10"/>
          <p:cNvSpPr txBox="1"/>
          <p:nvPr/>
        </p:nvSpPr>
        <p:spPr>
          <a:xfrm>
            <a:off x="5836022" y="3482806"/>
            <a:ext cx="1743106" cy="461665"/>
          </a:xfrm>
          <a:prstGeom prst="rect">
            <a:avLst/>
          </a:prstGeom>
          <a:noFill/>
        </p:spPr>
        <p:txBody>
          <a:bodyPr wrap="none" rtlCol="0">
            <a:spAutoFit/>
          </a:bodyPr>
          <a:lstStyle/>
          <a:p>
            <a:r>
              <a:rPr lang="en-GB" sz="2400" dirty="0" smtClean="0">
                <a:solidFill>
                  <a:schemeClr val="tx1">
                    <a:lumMod val="65000"/>
                    <a:lumOff val="35000"/>
                  </a:schemeClr>
                </a:solidFill>
              </a:rPr>
              <a:t>Experiments</a:t>
            </a:r>
            <a:endParaRPr lang="en-GB" sz="2400" dirty="0">
              <a:solidFill>
                <a:schemeClr val="tx1">
                  <a:lumMod val="65000"/>
                  <a:lumOff val="35000"/>
                </a:schemeClr>
              </a:solidFill>
            </a:endParaRPr>
          </a:p>
        </p:txBody>
      </p:sp>
      <p:sp>
        <p:nvSpPr>
          <p:cNvPr id="12" name="TextBox 11"/>
          <p:cNvSpPr txBox="1"/>
          <p:nvPr/>
        </p:nvSpPr>
        <p:spPr>
          <a:xfrm>
            <a:off x="7579128" y="4231341"/>
            <a:ext cx="1299523" cy="461665"/>
          </a:xfrm>
          <a:prstGeom prst="rect">
            <a:avLst/>
          </a:prstGeom>
          <a:noFill/>
        </p:spPr>
        <p:txBody>
          <a:bodyPr wrap="none" rtlCol="0">
            <a:spAutoFit/>
          </a:bodyPr>
          <a:lstStyle/>
          <a:p>
            <a:r>
              <a:rPr lang="en-GB" sz="2400" dirty="0" smtClean="0">
                <a:solidFill>
                  <a:schemeClr val="tx1">
                    <a:lumMod val="65000"/>
                    <a:lumOff val="35000"/>
                  </a:schemeClr>
                </a:solidFill>
              </a:rPr>
              <a:t>Evidence</a:t>
            </a:r>
            <a:endParaRPr lang="en-GB" sz="2400" dirty="0">
              <a:solidFill>
                <a:schemeClr val="tx1">
                  <a:lumMod val="65000"/>
                  <a:lumOff val="35000"/>
                </a:schemeClr>
              </a:solidFill>
            </a:endParaRPr>
          </a:p>
        </p:txBody>
      </p:sp>
      <p:sp>
        <p:nvSpPr>
          <p:cNvPr id="13" name="TextBox 12"/>
          <p:cNvSpPr txBox="1"/>
          <p:nvPr/>
        </p:nvSpPr>
        <p:spPr>
          <a:xfrm>
            <a:off x="6131823" y="5201778"/>
            <a:ext cx="1580048" cy="461665"/>
          </a:xfrm>
          <a:prstGeom prst="rect">
            <a:avLst/>
          </a:prstGeom>
          <a:noFill/>
        </p:spPr>
        <p:txBody>
          <a:bodyPr wrap="none" rtlCol="0">
            <a:spAutoFit/>
          </a:bodyPr>
          <a:lstStyle/>
          <a:p>
            <a:r>
              <a:rPr lang="en-GB" sz="2400" dirty="0" smtClean="0">
                <a:solidFill>
                  <a:schemeClr val="tx1">
                    <a:lumMod val="65000"/>
                    <a:lumOff val="35000"/>
                  </a:schemeClr>
                </a:solidFill>
              </a:rPr>
              <a:t>Predictions</a:t>
            </a:r>
            <a:endParaRPr lang="en-GB" sz="2400" dirty="0">
              <a:solidFill>
                <a:schemeClr val="tx1">
                  <a:lumMod val="65000"/>
                  <a:lumOff val="35000"/>
                </a:schemeClr>
              </a:solidFill>
            </a:endParaRPr>
          </a:p>
        </p:txBody>
      </p:sp>
      <p:cxnSp>
        <p:nvCxnSpPr>
          <p:cNvPr id="15" name="Straight Arrow Connector 14"/>
          <p:cNvCxnSpPr/>
          <p:nvPr/>
        </p:nvCxnSpPr>
        <p:spPr>
          <a:xfrm flipH="1" flipV="1">
            <a:off x="3065689" y="3774141"/>
            <a:ext cx="376759"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891553" y="4473388"/>
            <a:ext cx="5468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065689" y="4804757"/>
            <a:ext cx="529160" cy="397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818336" y="3944471"/>
            <a:ext cx="707970" cy="286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81585" y="4473388"/>
            <a:ext cx="609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347012" y="4804757"/>
            <a:ext cx="434573" cy="397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Picture 21" descr="C:\Users\luke\AppData\Local\Skitch\Screenshot_010616_042044_PM.jpg"/>
          <p:cNvPicPr/>
          <p:nvPr/>
        </p:nvPicPr>
        <p:blipFill>
          <a:blip r:embed="rId3" cstate="print"/>
          <a:srcRect/>
          <a:stretch>
            <a:fillRect/>
          </a:stretch>
        </p:blipFill>
        <p:spPr bwMode="auto">
          <a:xfrm>
            <a:off x="4265398" y="4693006"/>
            <a:ext cx="1176177" cy="2045354"/>
          </a:xfrm>
          <a:prstGeom prst="rect">
            <a:avLst/>
          </a:prstGeom>
          <a:noFill/>
        </p:spPr>
      </p:pic>
      <p:pic>
        <p:nvPicPr>
          <p:cNvPr id="24" name="Picture 23" descr="C:\Users\luke\AppData\Local\Skitch\Screenshot_010616_035544_PM.jpg"/>
          <p:cNvPicPr/>
          <p:nvPr/>
        </p:nvPicPr>
        <p:blipFill>
          <a:blip r:embed="rId4" cstate="print"/>
          <a:srcRect/>
          <a:stretch>
            <a:fillRect/>
          </a:stretch>
        </p:blipFill>
        <p:spPr bwMode="auto">
          <a:xfrm>
            <a:off x="5836022" y="390659"/>
            <a:ext cx="2384370" cy="286131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Science is successful</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US" sz="2800" dirty="0" smtClean="0"/>
              <a:t>Science has been incredibly successful at answering questions about the world</a:t>
            </a:r>
          </a:p>
          <a:p>
            <a:r>
              <a:rPr lang="en-US" sz="2800" dirty="0" smtClean="0"/>
              <a:t>… and at disproving the beliefs of our ancestors</a:t>
            </a:r>
            <a:endParaRPr lang="en-US" sz="2800" dirty="0"/>
          </a:p>
        </p:txBody>
      </p:sp>
      <p:pic>
        <p:nvPicPr>
          <p:cNvPr id="8" name="Picture 7" descr="C:\Users\luke\AppData\Local\Skitch\Screenshot_010616_044213_PM.jpg"/>
          <p:cNvPicPr/>
          <p:nvPr/>
        </p:nvPicPr>
        <p:blipFill>
          <a:blip r:embed="rId3" cstate="print"/>
          <a:srcRect/>
          <a:stretch>
            <a:fillRect/>
          </a:stretch>
        </p:blipFill>
        <p:spPr bwMode="auto">
          <a:xfrm>
            <a:off x="4183996" y="3309097"/>
            <a:ext cx="3119998" cy="1674719"/>
          </a:xfrm>
          <a:prstGeom prst="rect">
            <a:avLst/>
          </a:prstGeom>
          <a:noFill/>
        </p:spPr>
      </p:pic>
      <p:pic>
        <p:nvPicPr>
          <p:cNvPr id="9" name="Picture 8" descr="C:\Users\luke\AppData\Local\Skitch\Screenshot_010616_043950_PM.jpg"/>
          <p:cNvPicPr/>
          <p:nvPr/>
        </p:nvPicPr>
        <p:blipFill>
          <a:blip r:embed="rId4" cstate="print"/>
          <a:srcRect/>
          <a:stretch>
            <a:fillRect/>
          </a:stretch>
        </p:blipFill>
        <p:spPr bwMode="auto">
          <a:xfrm>
            <a:off x="457199" y="3309097"/>
            <a:ext cx="1885950" cy="2419350"/>
          </a:xfrm>
          <a:prstGeom prst="rect">
            <a:avLst/>
          </a:prstGeom>
          <a:noFill/>
        </p:spPr>
      </p:pic>
      <p:pic>
        <p:nvPicPr>
          <p:cNvPr id="10" name="Picture 9" descr="C:\Users\luke\AppData\Local\Skitch\Screenshot_010616_040042_PM.jpg"/>
          <p:cNvPicPr/>
          <p:nvPr/>
        </p:nvPicPr>
        <p:blipFill>
          <a:blip r:embed="rId5" cstate="print"/>
          <a:srcRect/>
          <a:stretch>
            <a:fillRect/>
          </a:stretch>
        </p:blipFill>
        <p:spPr bwMode="auto">
          <a:xfrm>
            <a:off x="7581900" y="2457730"/>
            <a:ext cx="1104900" cy="2590800"/>
          </a:xfrm>
          <a:prstGeom prst="rect">
            <a:avLst/>
          </a:prstGeom>
          <a:noFill/>
        </p:spPr>
      </p:pic>
      <p:pic>
        <p:nvPicPr>
          <p:cNvPr id="11" name="Picture 10" descr="C:\Users\luke\AppData\Local\Skitch\Screenshot_010616_035818_PM.jpg"/>
          <p:cNvPicPr/>
          <p:nvPr/>
        </p:nvPicPr>
        <p:blipFill>
          <a:blip r:embed="rId6" cstate="print"/>
          <a:srcRect/>
          <a:stretch>
            <a:fillRect/>
          </a:stretch>
        </p:blipFill>
        <p:spPr bwMode="auto">
          <a:xfrm>
            <a:off x="2333064" y="3309097"/>
            <a:ext cx="1850932" cy="2361640"/>
          </a:xfrm>
          <a:prstGeom prst="rect">
            <a:avLst/>
          </a:prstGeom>
          <a:noFill/>
        </p:spPr>
      </p:pic>
      <p:pic>
        <p:nvPicPr>
          <p:cNvPr id="12" name="Picture 11" descr="C:\Users\luke\AppData\Local\Skitch\Screenshot_010616_043336_PM.jpg"/>
          <p:cNvPicPr/>
          <p:nvPr/>
        </p:nvPicPr>
        <p:blipFill>
          <a:blip r:embed="rId7" cstate="print"/>
          <a:srcRect/>
          <a:stretch>
            <a:fillRect/>
          </a:stretch>
        </p:blipFill>
        <p:spPr bwMode="auto">
          <a:xfrm>
            <a:off x="3862387" y="4973170"/>
            <a:ext cx="2271713" cy="1510553"/>
          </a:xfrm>
          <a:prstGeom prst="rect">
            <a:avLst/>
          </a:prstGeom>
          <a:noFill/>
        </p:spPr>
      </p:pic>
      <p:pic>
        <p:nvPicPr>
          <p:cNvPr id="13" name="Picture 12" descr="C:\Users\luke\AppData\Local\Skitch\Screenshot_010616_043302_PM.jpg"/>
          <p:cNvPicPr/>
          <p:nvPr/>
        </p:nvPicPr>
        <p:blipFill>
          <a:blip r:embed="rId8" cstate="print"/>
          <a:srcRect/>
          <a:stretch>
            <a:fillRect/>
          </a:stretch>
        </p:blipFill>
        <p:spPr bwMode="auto">
          <a:xfrm>
            <a:off x="6420971" y="5048530"/>
            <a:ext cx="2265829" cy="135983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importance of evidence</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endParaRPr lang="en-US" sz="2800" dirty="0" smtClean="0"/>
          </a:p>
          <a:p>
            <a:r>
              <a:rPr lang="en-US" sz="2800" dirty="0" smtClean="0"/>
              <a:t>Humanists…</a:t>
            </a:r>
          </a:p>
          <a:p>
            <a:pPr>
              <a:buFont typeface="Arial" pitchFamily="34" charset="0"/>
              <a:buChar char="•"/>
            </a:pPr>
            <a:r>
              <a:rPr lang="en-US" sz="2800" dirty="0" smtClean="0"/>
              <a:t> Look for evidence before they believe things</a:t>
            </a:r>
          </a:p>
          <a:p>
            <a:pPr>
              <a:buFont typeface="Arial" pitchFamily="34" charset="0"/>
              <a:buChar char="•"/>
            </a:pPr>
            <a:r>
              <a:rPr lang="en-US" sz="2800" dirty="0" smtClean="0"/>
              <a:t> Won’t simply trust what someone else tells them</a:t>
            </a:r>
          </a:p>
          <a:p>
            <a:pPr>
              <a:buFont typeface="Arial" pitchFamily="34" charset="0"/>
              <a:buChar char="•"/>
            </a:pPr>
            <a:r>
              <a:rPr lang="en-US" sz="2800" dirty="0" smtClean="0"/>
              <a:t> Are open-minded</a:t>
            </a:r>
          </a:p>
          <a:p>
            <a:endParaRPr lang="en-US" sz="2800" dirty="0" smtClean="0"/>
          </a:p>
          <a:p>
            <a:r>
              <a:rPr lang="en-US" sz="2800" dirty="0" smtClean="0"/>
              <a:t>‘A wise man proportions his belief to the evidence.’</a:t>
            </a:r>
          </a:p>
          <a:p>
            <a:pPr algn="r"/>
            <a:r>
              <a:rPr lang="en-US" sz="2800" dirty="0" smtClean="0"/>
              <a:t>David Hume</a:t>
            </a:r>
          </a:p>
          <a:p>
            <a:pPr>
              <a:buFont typeface="Arial" pitchFamily="34" charset="0"/>
              <a:buChar char="•"/>
            </a:pPr>
            <a:endParaRPr lang="en-US" sz="2800" dirty="0"/>
          </a:p>
        </p:txBody>
      </p:sp>
      <p:pic>
        <p:nvPicPr>
          <p:cNvPr id="5" name="Picture 4" descr="C:\Users\luke\AppData\Local\Skitch\Screenshot_010616_041126_PM.jpg"/>
          <p:cNvPicPr/>
          <p:nvPr/>
        </p:nvPicPr>
        <p:blipFill>
          <a:blip r:embed="rId3" cstate="print"/>
          <a:srcRect/>
          <a:stretch>
            <a:fillRect/>
          </a:stretch>
        </p:blipFill>
        <p:spPr bwMode="auto">
          <a:xfrm>
            <a:off x="6210300" y="141862"/>
            <a:ext cx="2628900" cy="1767620"/>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853953" cy="3939255"/>
          </a:xfrm>
        </p:spPr>
        <p:txBody>
          <a:bodyPr>
            <a:normAutofit/>
          </a:bodyPr>
          <a:lstStyle/>
          <a:p>
            <a:r>
              <a:rPr lang="en-US" sz="3600" dirty="0" smtClean="0"/>
              <a:t>Humanists have a naturalistic world view: they don’t believe in anything supernatural.</a:t>
            </a:r>
          </a:p>
          <a:p>
            <a:endParaRPr lang="en-US" sz="3600" dirty="0" smtClean="0"/>
          </a:p>
          <a:p>
            <a:r>
              <a:rPr lang="en-US" sz="3600" dirty="0" smtClean="0"/>
              <a:t>What things do you think humanists don’t believe in?</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 humanists believe in a god or gods?</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US" sz="2800" dirty="0" smtClean="0"/>
              <a:t>Humanists are </a:t>
            </a:r>
            <a:r>
              <a:rPr lang="en-US" sz="2800" u="sng" dirty="0" smtClean="0"/>
              <a:t>atheists</a:t>
            </a:r>
            <a:r>
              <a:rPr lang="en-US" sz="2800" dirty="0" smtClean="0"/>
              <a:t> or </a:t>
            </a:r>
            <a:r>
              <a:rPr lang="en-US" sz="2800" u="sng" dirty="0" smtClean="0"/>
              <a:t>agnostics</a:t>
            </a:r>
          </a:p>
          <a:p>
            <a:endParaRPr lang="en-US" sz="2800" dirty="0" smtClean="0"/>
          </a:p>
          <a:p>
            <a:pPr>
              <a:buFont typeface="Arial" pitchFamily="34" charset="0"/>
              <a:buChar char="•"/>
            </a:pPr>
            <a:r>
              <a:rPr lang="en-US" sz="2800" dirty="0" smtClean="0"/>
              <a:t> Agnostic (without knowledge): we cannot know for sure whether a god exists</a:t>
            </a:r>
          </a:p>
          <a:p>
            <a:pPr>
              <a:buFont typeface="Arial" pitchFamily="34" charset="0"/>
              <a:buChar char="•"/>
            </a:pPr>
            <a:endParaRPr lang="en-US" sz="2800" dirty="0" smtClean="0"/>
          </a:p>
          <a:p>
            <a:pPr>
              <a:buFont typeface="Arial" pitchFamily="34" charset="0"/>
              <a:buChar char="•"/>
            </a:pPr>
            <a:r>
              <a:rPr lang="en-US" sz="2800" dirty="0" smtClean="0"/>
              <a:t> Atheist (without god): don’t believe in a god or gods</a:t>
            </a:r>
          </a:p>
          <a:p>
            <a:pPr>
              <a:buFont typeface="Arial" pitchFamily="34" charset="0"/>
              <a:buChar char="•"/>
            </a:pPr>
            <a:endParaRPr lang="en-US" sz="2800" dirty="0" smtClean="0"/>
          </a:p>
          <a:p>
            <a:r>
              <a:rPr lang="en-GB" sz="2800" dirty="0" smtClean="0"/>
              <a:t> </a:t>
            </a:r>
            <a:endParaRPr lang="en-US" sz="2800" dirty="0"/>
          </a:p>
        </p:txBody>
      </p:sp>
      <p:sp>
        <p:nvSpPr>
          <p:cNvPr id="4" name="Rectangle 3"/>
          <p:cNvSpPr/>
          <p:nvPr/>
        </p:nvSpPr>
        <p:spPr>
          <a:xfrm>
            <a:off x="2285999" y="4484914"/>
            <a:ext cx="5900057" cy="461665"/>
          </a:xfrm>
          <a:prstGeom prst="rect">
            <a:avLst/>
          </a:prstGeom>
        </p:spPr>
        <p:txBody>
          <a:bodyPr wrap="square">
            <a:spAutoFit/>
          </a:bodyPr>
          <a:lstStyle/>
          <a:p>
            <a:endParaRPr lang="en-GB" sz="2400" dirty="0"/>
          </a:p>
        </p:txBody>
      </p:sp>
    </p:spTree>
    <p:extLst>
      <p:ext uri="{BB962C8B-B14F-4D97-AF65-F5344CB8AC3E}">
        <p14:creationId xmlns="" xmlns:p14="http://schemas.microsoft.com/office/powerpoint/2010/main" val="173342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atheist bus campaign</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 </a:t>
            </a:r>
            <a:endParaRPr lang="en-US" sz="2800" dirty="0"/>
          </a:p>
        </p:txBody>
      </p:sp>
      <p:pic>
        <p:nvPicPr>
          <p:cNvPr id="10" name="Picture 2" descr="https://humanism.org.uk/wp-content/uploads/london-hyde-park.jpg"/>
          <p:cNvPicPr>
            <a:picLocks noChangeAspect="1" noChangeArrowheads="1"/>
          </p:cNvPicPr>
          <p:nvPr/>
        </p:nvPicPr>
        <p:blipFill>
          <a:blip r:embed="rId3"/>
          <a:srcRect l="18383" t="26961" b="17332"/>
          <a:stretch>
            <a:fillRect/>
          </a:stretch>
        </p:blipFill>
        <p:spPr bwMode="auto">
          <a:xfrm>
            <a:off x="457199" y="1535111"/>
            <a:ext cx="8319601" cy="3798889"/>
          </a:xfrm>
          <a:prstGeom prst="rect">
            <a:avLst/>
          </a:prstGeom>
          <a:noFill/>
        </p:spPr>
      </p:pic>
      <p:pic>
        <p:nvPicPr>
          <p:cNvPr id="11" name="Picture 2" descr="https://humanism.org.uk/wp-content/uploads/london-hyde-park.jpg"/>
          <p:cNvPicPr>
            <a:picLocks noChangeAspect="1" noChangeArrowheads="1"/>
          </p:cNvPicPr>
          <p:nvPr/>
        </p:nvPicPr>
        <p:blipFill>
          <a:blip r:embed="rId3"/>
          <a:srcRect l="41269" t="42957" r="29097" b="46385"/>
          <a:stretch>
            <a:fillRect/>
          </a:stretch>
        </p:blipFill>
        <p:spPr bwMode="auto">
          <a:xfrm>
            <a:off x="2618029" y="5334000"/>
            <a:ext cx="5623293" cy="1353027"/>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853953" cy="3939255"/>
          </a:xfrm>
        </p:spPr>
        <p:txBody>
          <a:bodyPr>
            <a:normAutofit/>
          </a:bodyPr>
          <a:lstStyle/>
          <a:p>
            <a:r>
              <a:rPr lang="en-US" sz="3600" dirty="0" smtClean="0"/>
              <a:t>What reasons do you think humanists have for not believing in a god or gods?</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pic>
        <p:nvPicPr>
          <p:cNvPr id="11266" name="Picture 2" descr="https://2.bp.blogspot.com/-tyb47Zfxfl0/Uh-k_NnZxiI/AAAAAAAAFV4/q-varkdDHb8/s1600/God+Probably+Doesn't+Exist.jpg"/>
          <p:cNvPicPr>
            <a:picLocks noChangeAspect="1" noChangeArrowheads="1"/>
          </p:cNvPicPr>
          <p:nvPr/>
        </p:nvPicPr>
        <p:blipFill>
          <a:blip r:embed="rId3"/>
          <a:srcRect l="11730" t="9786" r="12521" b="16272"/>
          <a:stretch>
            <a:fillRect/>
          </a:stretch>
        </p:blipFill>
        <p:spPr bwMode="auto">
          <a:xfrm>
            <a:off x="5862918" y="1535112"/>
            <a:ext cx="2672100" cy="3939255"/>
          </a:xfrm>
          <a:prstGeom prst="rect">
            <a:avLst/>
          </a:prstGeom>
          <a:noFill/>
        </p:spPr>
      </p:pic>
    </p:spTree>
    <p:extLst>
      <p:ext uri="{BB962C8B-B14F-4D97-AF65-F5344CB8AC3E}">
        <p14:creationId xmlns="" xmlns:p14="http://schemas.microsoft.com/office/powerpoint/2010/main" val="3868354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Problem of Evil:</a:t>
            </a:r>
            <a:br>
              <a:rPr lang="en-US" dirty="0" smtClean="0"/>
            </a:br>
            <a:r>
              <a:rPr lang="en-US" dirty="0" smtClean="0"/>
              <a:t>Why do bad things happen?</a:t>
            </a:r>
            <a:endParaRPr lang="en-US" dirty="0"/>
          </a:p>
        </p:txBody>
      </p:sp>
      <p:sp>
        <p:nvSpPr>
          <p:cNvPr id="7" name="Text Placeholder 1"/>
          <p:cNvSpPr>
            <a:spLocks noGrp="1"/>
          </p:cNvSpPr>
          <p:nvPr>
            <p:ph type="body" idx="1"/>
          </p:nvPr>
        </p:nvSpPr>
        <p:spPr>
          <a:xfrm>
            <a:off x="457199" y="3643086"/>
            <a:ext cx="8534401" cy="2237760"/>
          </a:xfrm>
        </p:spPr>
        <p:txBody>
          <a:bodyPr>
            <a:normAutofit fontScale="85000" lnSpcReduction="20000"/>
          </a:bodyPr>
          <a:lstStyle/>
          <a:p>
            <a:r>
              <a:rPr lang="en-GB" sz="2800" dirty="0" smtClean="0"/>
              <a:t>Is God willing to prevent evil, but not able? Then he is not omnipotent.</a:t>
            </a:r>
          </a:p>
          <a:p>
            <a:r>
              <a:rPr lang="en-GB" sz="2800" dirty="0" smtClean="0"/>
              <a:t>Is he able, but not willing? Then he is malevolent.</a:t>
            </a:r>
          </a:p>
          <a:p>
            <a:r>
              <a:rPr lang="en-GB" sz="2800" dirty="0" smtClean="0"/>
              <a:t>Is he both able and willing? Then where does evil come from? </a:t>
            </a:r>
          </a:p>
          <a:p>
            <a:r>
              <a:rPr lang="en-GB" sz="2800" dirty="0" smtClean="0"/>
              <a:t>Is he neither able nor willing? Then why call him God?</a:t>
            </a:r>
          </a:p>
          <a:p>
            <a:pPr algn="r"/>
            <a:r>
              <a:rPr lang="en-GB" sz="2800" dirty="0" smtClean="0"/>
              <a:t>Epicurus’ argument</a:t>
            </a:r>
          </a:p>
        </p:txBody>
      </p:sp>
      <p:pic>
        <p:nvPicPr>
          <p:cNvPr id="4" name="Picture 3" descr="C:\Users\luke\AppData\Local\Skitch\Screenshot_010616_042224_PM.jpg"/>
          <p:cNvPicPr/>
          <p:nvPr/>
        </p:nvPicPr>
        <p:blipFill>
          <a:blip r:embed="rId3" cstate="print"/>
          <a:srcRect/>
          <a:stretch>
            <a:fillRect/>
          </a:stretch>
        </p:blipFill>
        <p:spPr bwMode="auto">
          <a:xfrm>
            <a:off x="7212784" y="1169737"/>
            <a:ext cx="1474016" cy="2071462"/>
          </a:xfrm>
          <a:prstGeom prst="rect">
            <a:avLst/>
          </a:prstGeom>
          <a:noFill/>
        </p:spPr>
      </p:pic>
      <p:pic>
        <p:nvPicPr>
          <p:cNvPr id="5" name="Picture 4" descr="C:\Users\luke\AppData\Local\Skitch\Screenshot_010616_041326_PM.jpg"/>
          <p:cNvPicPr/>
          <p:nvPr/>
        </p:nvPicPr>
        <p:blipFill>
          <a:blip r:embed="rId4" cstate="print"/>
          <a:srcRect l="66037"/>
          <a:stretch>
            <a:fillRect/>
          </a:stretch>
        </p:blipFill>
        <p:spPr bwMode="auto">
          <a:xfrm>
            <a:off x="5646057" y="1591231"/>
            <a:ext cx="1388609" cy="1649968"/>
          </a:xfrm>
          <a:prstGeom prst="rect">
            <a:avLst/>
          </a:prstGeom>
          <a:noFill/>
        </p:spPr>
      </p:pic>
      <p:pic>
        <p:nvPicPr>
          <p:cNvPr id="6" name="Picture 5" descr="C:\Users\luke\AppData\Local\Skitch\Screenshot_010616_040250_PM.jpg"/>
          <p:cNvPicPr/>
          <p:nvPr/>
        </p:nvPicPr>
        <p:blipFill>
          <a:blip r:embed="rId5" cstate="print"/>
          <a:srcRect/>
          <a:stretch>
            <a:fillRect/>
          </a:stretch>
        </p:blipFill>
        <p:spPr bwMode="auto">
          <a:xfrm>
            <a:off x="1520600" y="1595890"/>
            <a:ext cx="1948316" cy="1800453"/>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Slides Info</a:t>
            </a:r>
            <a:endParaRPr lang="en-US" dirty="0"/>
          </a:p>
        </p:txBody>
      </p:sp>
      <p:sp>
        <p:nvSpPr>
          <p:cNvPr id="7" name="Text Placeholder 1"/>
          <p:cNvSpPr>
            <a:spLocks noGrp="1"/>
          </p:cNvSpPr>
          <p:nvPr>
            <p:ph type="body" idx="1"/>
          </p:nvPr>
        </p:nvSpPr>
        <p:spPr>
          <a:xfrm>
            <a:off x="457200" y="1535111"/>
            <a:ext cx="2544418" cy="4345735"/>
          </a:xfrm>
        </p:spPr>
        <p:txBody>
          <a:bodyPr>
            <a:normAutofit fontScale="40000" lnSpcReduction="20000"/>
          </a:bodyPr>
          <a:lstStyle/>
          <a:p>
            <a:pPr lvl="0"/>
            <a:r>
              <a:rPr lang="en-GB" sz="2900" dirty="0" smtClean="0"/>
              <a:t>1) Notes</a:t>
            </a:r>
          </a:p>
          <a:p>
            <a:pPr lvl="0"/>
            <a:r>
              <a:rPr lang="en-GB" sz="2900" dirty="0" smtClean="0"/>
              <a:t>2) Slides info</a:t>
            </a:r>
          </a:p>
          <a:p>
            <a:pPr lvl="0"/>
            <a:r>
              <a:rPr lang="en-GB" sz="2900" dirty="0" smtClean="0"/>
              <a:t>3) Title</a:t>
            </a:r>
          </a:p>
          <a:p>
            <a:pPr lvl="0"/>
            <a:r>
              <a:rPr lang="en-GB" sz="2900" dirty="0" smtClean="0">
                <a:solidFill>
                  <a:srgbClr val="FF0000"/>
                </a:solidFill>
              </a:rPr>
              <a:t>4) Human beings - We are all human</a:t>
            </a:r>
          </a:p>
          <a:p>
            <a:pPr lvl="0"/>
            <a:r>
              <a:rPr lang="en-GB" sz="2900" dirty="0" smtClean="0">
                <a:solidFill>
                  <a:srgbClr val="FF0000"/>
                </a:solidFill>
              </a:rPr>
              <a:t>5) Human beings - The importance of human beings</a:t>
            </a:r>
          </a:p>
          <a:p>
            <a:pPr lvl="0"/>
            <a:r>
              <a:rPr lang="en-GB" sz="2900" dirty="0" smtClean="0">
                <a:solidFill>
                  <a:srgbClr val="FF0000"/>
                </a:solidFill>
              </a:rPr>
              <a:t>6) Human beings - Celebrating humanity</a:t>
            </a:r>
          </a:p>
          <a:p>
            <a:pPr lvl="0"/>
            <a:r>
              <a:rPr lang="en-GB" sz="2900" dirty="0" smtClean="0">
                <a:solidFill>
                  <a:srgbClr val="FF0000"/>
                </a:solidFill>
              </a:rPr>
              <a:t>7) Key humanist beliefs</a:t>
            </a:r>
          </a:p>
          <a:p>
            <a:pPr lvl="0"/>
            <a:r>
              <a:rPr lang="en-GB" sz="2900" dirty="0" smtClean="0"/>
              <a:t>8) Is Humanism a religion?</a:t>
            </a:r>
          </a:p>
          <a:p>
            <a:pPr lvl="0"/>
            <a:r>
              <a:rPr lang="en-GB" sz="2900" dirty="0" smtClean="0"/>
              <a:t>9) Understanding the world - The importance of questions</a:t>
            </a:r>
          </a:p>
          <a:p>
            <a:pPr lvl="0"/>
            <a:r>
              <a:rPr lang="en-GB" sz="2900" dirty="0" smtClean="0"/>
              <a:t>10) Understanding the world - Why do people believe things?</a:t>
            </a:r>
          </a:p>
          <a:p>
            <a:pPr lvl="0"/>
            <a:r>
              <a:rPr lang="en-GB" sz="2900" dirty="0" smtClean="0"/>
              <a:t>11) Question</a:t>
            </a:r>
          </a:p>
          <a:p>
            <a:pPr lvl="0"/>
            <a:r>
              <a:rPr lang="en-GB" sz="2900" dirty="0" smtClean="0">
                <a:solidFill>
                  <a:srgbClr val="FF0000"/>
                </a:solidFill>
              </a:rPr>
              <a:t>12) Understanding the world – Reason and science</a:t>
            </a:r>
          </a:p>
          <a:p>
            <a:pPr lvl="0"/>
            <a:r>
              <a:rPr lang="en-GB" sz="2900" dirty="0" smtClean="0"/>
              <a:t>13) Understanding the world - Science</a:t>
            </a:r>
          </a:p>
          <a:p>
            <a:pPr lvl="0"/>
            <a:r>
              <a:rPr lang="en-GB" sz="2900" dirty="0" smtClean="0"/>
              <a:t>14) Understanding the world - Evidence</a:t>
            </a:r>
          </a:p>
          <a:p>
            <a:pPr lvl="0"/>
            <a:r>
              <a:rPr lang="en-GB" sz="2900" dirty="0" smtClean="0"/>
              <a:t>15) Question</a:t>
            </a:r>
          </a:p>
        </p:txBody>
      </p:sp>
      <p:sp>
        <p:nvSpPr>
          <p:cNvPr id="4" name="Text Placeholder 1"/>
          <p:cNvSpPr>
            <a:spLocks noGrp="1"/>
          </p:cNvSpPr>
          <p:nvPr>
            <p:ph type="body" idx="1"/>
          </p:nvPr>
        </p:nvSpPr>
        <p:spPr>
          <a:xfrm>
            <a:off x="3352138" y="1535111"/>
            <a:ext cx="2544418" cy="4345735"/>
          </a:xfrm>
        </p:spPr>
        <p:txBody>
          <a:bodyPr>
            <a:normAutofit/>
          </a:bodyPr>
          <a:lstStyle/>
          <a:p>
            <a:pPr lvl="0"/>
            <a:r>
              <a:rPr lang="en-GB" sz="1200" dirty="0" smtClean="0">
                <a:solidFill>
                  <a:srgbClr val="FF0000"/>
                </a:solidFill>
              </a:rPr>
              <a:t>16) Atheism and agnosticism</a:t>
            </a:r>
          </a:p>
          <a:p>
            <a:pPr lvl="0"/>
            <a:r>
              <a:rPr lang="en-GB" sz="1200" dirty="0" smtClean="0"/>
              <a:t>17) Atheism and agnosticism</a:t>
            </a:r>
          </a:p>
          <a:p>
            <a:pPr lvl="0"/>
            <a:r>
              <a:rPr lang="en-GB" sz="1200" dirty="0" smtClean="0"/>
              <a:t>18) Question</a:t>
            </a:r>
          </a:p>
          <a:p>
            <a:pPr lvl="0"/>
            <a:r>
              <a:rPr lang="en-GB" sz="1200" dirty="0" smtClean="0"/>
              <a:t>19) Atheism and agnosticism - Problem of evil</a:t>
            </a:r>
          </a:p>
          <a:p>
            <a:pPr lvl="0"/>
            <a:r>
              <a:rPr lang="en-GB" sz="1200" dirty="0" smtClean="0">
                <a:solidFill>
                  <a:srgbClr val="FF0000"/>
                </a:solidFill>
              </a:rPr>
              <a:t>20) Death</a:t>
            </a:r>
          </a:p>
          <a:p>
            <a:pPr lvl="0"/>
            <a:r>
              <a:rPr lang="en-GB" sz="1200" dirty="0" smtClean="0">
                <a:solidFill>
                  <a:srgbClr val="FF0000"/>
                </a:solidFill>
              </a:rPr>
              <a:t>21) Death - making the most of life</a:t>
            </a:r>
          </a:p>
          <a:p>
            <a:pPr lvl="0"/>
            <a:r>
              <a:rPr lang="en-GB" sz="1200" dirty="0" smtClean="0">
                <a:solidFill>
                  <a:srgbClr val="FF0000"/>
                </a:solidFill>
              </a:rPr>
              <a:t>22) Question</a:t>
            </a:r>
          </a:p>
          <a:p>
            <a:pPr lvl="0"/>
            <a:r>
              <a:rPr lang="en-GB" sz="1200" dirty="0" smtClean="0">
                <a:solidFill>
                  <a:srgbClr val="FF0000"/>
                </a:solidFill>
              </a:rPr>
              <a:t>23) Meanings in life</a:t>
            </a:r>
          </a:p>
          <a:p>
            <a:pPr lvl="0"/>
            <a:r>
              <a:rPr lang="en-GB" sz="1200" dirty="0" smtClean="0">
                <a:solidFill>
                  <a:srgbClr val="FF0000"/>
                </a:solidFill>
              </a:rPr>
              <a:t>24) Happiness</a:t>
            </a:r>
          </a:p>
          <a:p>
            <a:pPr lvl="0"/>
            <a:r>
              <a:rPr lang="en-GB" sz="1200" dirty="0" smtClean="0"/>
              <a:t>25) Happiness</a:t>
            </a:r>
          </a:p>
          <a:p>
            <a:pPr lvl="0"/>
            <a:r>
              <a:rPr lang="en-GB" sz="1200" dirty="0" smtClean="0">
                <a:solidFill>
                  <a:srgbClr val="FF0000"/>
                </a:solidFill>
              </a:rPr>
              <a:t>26) Happiness</a:t>
            </a:r>
          </a:p>
          <a:p>
            <a:pPr lvl="0"/>
            <a:r>
              <a:rPr lang="en-GB" sz="1200" dirty="0" smtClean="0">
                <a:solidFill>
                  <a:srgbClr val="FF0000"/>
                </a:solidFill>
              </a:rPr>
              <a:t>27) Happiness</a:t>
            </a:r>
          </a:p>
          <a:p>
            <a:pPr lvl="0"/>
            <a:r>
              <a:rPr lang="en-GB" sz="1200" dirty="0" smtClean="0">
                <a:solidFill>
                  <a:srgbClr val="FF0000"/>
                </a:solidFill>
              </a:rPr>
              <a:t>28) Celebration and ceremonies</a:t>
            </a:r>
          </a:p>
          <a:p>
            <a:pPr lvl="0"/>
            <a:r>
              <a:rPr lang="en-GB" sz="1200" dirty="0" smtClean="0"/>
              <a:t>29) Christmas</a:t>
            </a:r>
          </a:p>
          <a:p>
            <a:pPr lvl="0"/>
            <a:r>
              <a:rPr lang="en-GB" sz="1200" dirty="0" smtClean="0"/>
              <a:t>30) Morality – why be good?</a:t>
            </a:r>
          </a:p>
        </p:txBody>
      </p:sp>
      <p:sp>
        <p:nvSpPr>
          <p:cNvPr id="5" name="Text Placeholder 1"/>
          <p:cNvSpPr>
            <a:spLocks noGrp="1"/>
          </p:cNvSpPr>
          <p:nvPr>
            <p:ph type="body" idx="1"/>
          </p:nvPr>
        </p:nvSpPr>
        <p:spPr>
          <a:xfrm>
            <a:off x="6142382" y="1535111"/>
            <a:ext cx="2544418" cy="4345735"/>
          </a:xfrm>
        </p:spPr>
        <p:txBody>
          <a:bodyPr>
            <a:normAutofit/>
          </a:bodyPr>
          <a:lstStyle/>
          <a:p>
            <a:pPr lvl="0"/>
            <a:r>
              <a:rPr lang="en-GB" sz="1200" dirty="0" smtClean="0"/>
              <a:t>31) Morality – rules</a:t>
            </a:r>
          </a:p>
          <a:p>
            <a:pPr lvl="0"/>
            <a:r>
              <a:rPr lang="en-GB" sz="1200" dirty="0" smtClean="0">
                <a:solidFill>
                  <a:srgbClr val="FF0000"/>
                </a:solidFill>
              </a:rPr>
              <a:t>32) Morality – the golden rule</a:t>
            </a:r>
          </a:p>
          <a:p>
            <a:pPr lvl="0"/>
            <a:r>
              <a:rPr lang="en-GB" sz="1200" dirty="0" smtClean="0">
                <a:solidFill>
                  <a:srgbClr val="FF0000"/>
                </a:solidFill>
              </a:rPr>
              <a:t>33) Morality – responsibility, 34) particulars, empathy, reason</a:t>
            </a:r>
          </a:p>
          <a:p>
            <a:pPr lvl="0"/>
            <a:r>
              <a:rPr lang="en-GB" sz="1200" dirty="0" smtClean="0">
                <a:solidFill>
                  <a:srgbClr val="FF0000"/>
                </a:solidFill>
              </a:rPr>
              <a:t>34) Morality – natural</a:t>
            </a:r>
          </a:p>
          <a:p>
            <a:pPr lvl="0"/>
            <a:r>
              <a:rPr lang="en-GB" sz="1200" dirty="0" smtClean="0"/>
              <a:t>35) Morality</a:t>
            </a:r>
          </a:p>
          <a:p>
            <a:pPr lvl="0"/>
            <a:r>
              <a:rPr lang="en-GB" sz="1200" dirty="0" smtClean="0"/>
              <a:t>36) Humanism in practice</a:t>
            </a:r>
          </a:p>
          <a:p>
            <a:pPr lvl="0"/>
            <a:r>
              <a:rPr lang="en-GB" sz="1200" dirty="0" smtClean="0">
                <a:solidFill>
                  <a:srgbClr val="FF0000"/>
                </a:solidFill>
              </a:rPr>
              <a:t>37) What kind of world do humanists want?</a:t>
            </a:r>
          </a:p>
          <a:p>
            <a:pPr lvl="0"/>
            <a:r>
              <a:rPr lang="en-GB" sz="1200" dirty="0" smtClean="0"/>
              <a:t>38) Wonder</a:t>
            </a:r>
          </a:p>
          <a:p>
            <a:pPr lvl="0"/>
            <a:r>
              <a:rPr lang="en-GB" sz="1200" dirty="0" smtClean="0"/>
              <a:t>39) What does it mean to be a humanist?</a:t>
            </a:r>
          </a:p>
          <a:p>
            <a:pPr lvl="0"/>
            <a:r>
              <a:rPr lang="en-GB" sz="1200" dirty="0" smtClean="0"/>
              <a:t>40) The BHA</a:t>
            </a:r>
          </a:p>
          <a:p>
            <a:pPr lvl="0"/>
            <a:r>
              <a:rPr lang="en-GB" sz="1200" dirty="0" smtClean="0"/>
              <a:t>41) Humanist history</a:t>
            </a:r>
          </a:p>
          <a:p>
            <a:pPr lvl="0"/>
            <a:r>
              <a:rPr lang="en-GB" sz="1200" dirty="0" smtClean="0"/>
              <a:t>42) Data</a:t>
            </a:r>
          </a:p>
          <a:p>
            <a:pPr lvl="0"/>
            <a:r>
              <a:rPr lang="en-GB" sz="1200" dirty="0" smtClean="0"/>
              <a:t>43) Humanist celebrities</a:t>
            </a:r>
          </a:p>
          <a:p>
            <a:pPr lvl="0"/>
            <a:r>
              <a:rPr lang="en-GB" sz="1200" dirty="0" smtClean="0">
                <a:solidFill>
                  <a:srgbClr val="FF0000"/>
                </a:solidFill>
              </a:rPr>
              <a:t>44) Humanism is positive</a:t>
            </a:r>
          </a:p>
          <a:p>
            <a:pPr lvl="0"/>
            <a:r>
              <a:rPr lang="en-GB" sz="1200" dirty="0" smtClean="0">
                <a:solidFill>
                  <a:srgbClr val="FF0000"/>
                </a:solidFill>
              </a:rPr>
              <a:t>45) Conclusion</a:t>
            </a:r>
            <a:endParaRPr lang="en-GB" sz="1200" dirty="0">
              <a:solidFill>
                <a:srgbClr val="FF0000"/>
              </a:solidFill>
            </a:endParaRPr>
          </a:p>
        </p:txBody>
      </p:sp>
    </p:spTree>
    <p:extLst>
      <p:ext uri="{BB962C8B-B14F-4D97-AF65-F5344CB8AC3E}">
        <p14:creationId xmlns="" xmlns:p14="http://schemas.microsoft.com/office/powerpoint/2010/main" val="173342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humanists think about death?</a:t>
            </a:r>
            <a:endParaRPr lang="en-US" dirty="0"/>
          </a:p>
        </p:txBody>
      </p:sp>
      <p:sp>
        <p:nvSpPr>
          <p:cNvPr id="7" name="Text Placeholder 1"/>
          <p:cNvSpPr>
            <a:spLocks noGrp="1"/>
          </p:cNvSpPr>
          <p:nvPr>
            <p:ph type="body" idx="1"/>
          </p:nvPr>
        </p:nvSpPr>
        <p:spPr>
          <a:xfrm>
            <a:off x="457199" y="1535111"/>
            <a:ext cx="8534401" cy="3025166"/>
          </a:xfrm>
        </p:spPr>
        <p:txBody>
          <a:bodyPr>
            <a:normAutofit/>
          </a:bodyPr>
          <a:lstStyle/>
          <a:p>
            <a:r>
              <a:rPr lang="en-GB" sz="2800" dirty="0" smtClean="0"/>
              <a:t>Humanists do not see any good reason or evidence to believe in an afterlife.</a:t>
            </a:r>
          </a:p>
          <a:p>
            <a:r>
              <a:rPr lang="en-GB" sz="2800" dirty="0" smtClean="0"/>
              <a:t>Therefore they do not believe in one.</a:t>
            </a:r>
          </a:p>
          <a:p>
            <a:endParaRPr lang="en-GB" sz="2800" dirty="0" smtClean="0"/>
          </a:p>
          <a:p>
            <a:r>
              <a:rPr lang="en-GB" sz="2800" dirty="0" smtClean="0"/>
              <a:t>Humanists are not afraid of death.</a:t>
            </a:r>
          </a:p>
          <a:p>
            <a:endParaRPr lang="en-GB" sz="2800" dirty="0" smtClean="0"/>
          </a:p>
        </p:txBody>
      </p:sp>
      <p:pic>
        <p:nvPicPr>
          <p:cNvPr id="5" name="Picture 4" descr="C:\Users\luke\AppData\Local\Skitch\Screenshot_010616_040349_PM.jpg"/>
          <p:cNvPicPr/>
          <p:nvPr/>
        </p:nvPicPr>
        <p:blipFill>
          <a:blip r:embed="rId3" cstate="print"/>
          <a:srcRect/>
          <a:stretch>
            <a:fillRect/>
          </a:stretch>
        </p:blipFill>
        <p:spPr bwMode="auto">
          <a:xfrm>
            <a:off x="5916473" y="2571795"/>
            <a:ext cx="3075127" cy="1988482"/>
          </a:xfrm>
          <a:prstGeom prst="rect">
            <a:avLst/>
          </a:prstGeom>
          <a:noFill/>
        </p:spPr>
      </p:pic>
      <p:sp>
        <p:nvSpPr>
          <p:cNvPr id="6" name="Rectangle 5"/>
          <p:cNvSpPr/>
          <p:nvPr/>
        </p:nvSpPr>
        <p:spPr>
          <a:xfrm>
            <a:off x="1238180" y="4560277"/>
            <a:ext cx="5931877" cy="1569660"/>
          </a:xfrm>
          <a:prstGeom prst="rect">
            <a:avLst/>
          </a:prstGeom>
        </p:spPr>
        <p:txBody>
          <a:bodyPr wrap="square">
            <a:spAutoFit/>
          </a:bodyPr>
          <a:lstStyle/>
          <a:p>
            <a:pPr lvl="0"/>
            <a:r>
              <a:rPr lang="en-GB" sz="2400" dirty="0" smtClean="0"/>
              <a:t>‘If death is bad then for whom is it bad? Not for the living, since they are not dead, and not for the dead since they don’t exist.’</a:t>
            </a:r>
          </a:p>
          <a:p>
            <a:pPr lvl="0" algn="r"/>
            <a:r>
              <a:rPr lang="en-GB" sz="2400" dirty="0" smtClean="0"/>
              <a:t>Epicurus</a:t>
            </a:r>
          </a:p>
        </p:txBody>
      </p:sp>
    </p:spTree>
    <p:extLst>
      <p:ext uri="{BB962C8B-B14F-4D97-AF65-F5344CB8AC3E}">
        <p14:creationId xmlns="" xmlns:p14="http://schemas.microsoft.com/office/powerpoint/2010/main" val="173342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the most of life</a:t>
            </a:r>
            <a:endParaRPr lang="en-US" dirty="0"/>
          </a:p>
        </p:txBody>
      </p:sp>
      <p:pic>
        <p:nvPicPr>
          <p:cNvPr id="1027" name="Picture 3" descr="S:\Media Library\Artwork\1. BHA Branding\Logos\1. BHA logos\BHA logo with tagline\Logotype 2016x1372.JPG"/>
          <p:cNvPicPr>
            <a:picLocks noChangeAspect="1" noChangeArrowheads="1"/>
          </p:cNvPicPr>
          <p:nvPr/>
        </p:nvPicPr>
        <p:blipFill>
          <a:blip r:embed="rId3"/>
          <a:srcRect/>
          <a:stretch>
            <a:fillRect/>
          </a:stretch>
        </p:blipFill>
        <p:spPr bwMode="auto">
          <a:xfrm>
            <a:off x="211014" y="1169737"/>
            <a:ext cx="5943601" cy="4044289"/>
          </a:xfrm>
          <a:prstGeom prst="rect">
            <a:avLst/>
          </a:prstGeom>
          <a:noFill/>
        </p:spPr>
      </p:pic>
      <p:pic>
        <p:nvPicPr>
          <p:cNvPr id="4" name="Picture 3" descr="C:\Users\luke\AppData\Local\Skitch\Screenshot_010616_041248_PM.jpg"/>
          <p:cNvPicPr/>
          <p:nvPr/>
        </p:nvPicPr>
        <p:blipFill>
          <a:blip r:embed="rId4" cstate="print"/>
          <a:srcRect/>
          <a:stretch>
            <a:fillRect/>
          </a:stretch>
        </p:blipFill>
        <p:spPr bwMode="auto">
          <a:xfrm>
            <a:off x="3412490" y="3955437"/>
            <a:ext cx="5731510" cy="1665567"/>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853953" cy="3939255"/>
          </a:xfrm>
        </p:spPr>
        <p:txBody>
          <a:bodyPr>
            <a:normAutofit/>
          </a:bodyPr>
          <a:lstStyle/>
          <a:p>
            <a:r>
              <a:rPr lang="en-US" sz="3600" dirty="0" smtClean="0"/>
              <a:t>Even if there is no afterlife, how might we still ‘live on’ after we die?</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life all about?</a:t>
            </a:r>
            <a:endParaRPr lang="en-US" dirty="0"/>
          </a:p>
        </p:txBody>
      </p:sp>
      <p:sp>
        <p:nvSpPr>
          <p:cNvPr id="7" name="Text Placeholder 1"/>
          <p:cNvSpPr>
            <a:spLocks noGrp="1"/>
          </p:cNvSpPr>
          <p:nvPr>
            <p:ph type="body" idx="1"/>
          </p:nvPr>
        </p:nvSpPr>
        <p:spPr>
          <a:xfrm>
            <a:off x="457199" y="1535111"/>
            <a:ext cx="5085123" cy="4345735"/>
          </a:xfrm>
        </p:spPr>
        <p:txBody>
          <a:bodyPr>
            <a:normAutofit/>
          </a:bodyPr>
          <a:lstStyle/>
          <a:p>
            <a:r>
              <a:rPr lang="en-GB" sz="2800" dirty="0" smtClean="0"/>
              <a:t> No ‘ultimate’ meaning</a:t>
            </a:r>
          </a:p>
          <a:p>
            <a:endParaRPr lang="en-GB" sz="2800" dirty="0" smtClean="0"/>
          </a:p>
          <a:p>
            <a:r>
              <a:rPr lang="en-GB" sz="2800" dirty="0" smtClean="0"/>
              <a:t>We have the right and the responsibility to give meaning to our own lives.</a:t>
            </a:r>
          </a:p>
          <a:p>
            <a:endParaRPr lang="en-GB" sz="2800" dirty="0" smtClean="0"/>
          </a:p>
          <a:p>
            <a:r>
              <a:rPr lang="en-GB" sz="2800" dirty="0" smtClean="0">
                <a:solidFill>
                  <a:srgbClr val="008184"/>
                </a:solidFill>
              </a:rPr>
              <a:t>What is the good life?</a:t>
            </a:r>
            <a:endParaRPr lang="en-US" sz="2800" dirty="0">
              <a:solidFill>
                <a:srgbClr val="008184"/>
              </a:solidFill>
            </a:endParaRPr>
          </a:p>
        </p:txBody>
      </p:sp>
      <p:pic>
        <p:nvPicPr>
          <p:cNvPr id="5" name="Picture 4" descr="C:\Users\luke\AppData\Local\Skitch\Screenshot_010616_044147_PM.jpg"/>
          <p:cNvPicPr/>
          <p:nvPr/>
        </p:nvPicPr>
        <p:blipFill>
          <a:blip r:embed="rId3" cstate="print"/>
          <a:srcRect/>
          <a:stretch>
            <a:fillRect/>
          </a:stretch>
        </p:blipFill>
        <p:spPr bwMode="auto">
          <a:xfrm>
            <a:off x="4114135" y="4185395"/>
            <a:ext cx="1793179" cy="2258947"/>
          </a:xfrm>
          <a:prstGeom prst="rect">
            <a:avLst/>
          </a:prstGeom>
          <a:noFill/>
        </p:spPr>
      </p:pic>
      <p:pic>
        <p:nvPicPr>
          <p:cNvPr id="6" name="Picture 5" descr="C:\Users\luke\AppData\Local\Skitch\Screenshot_010616_043202_PM.jpg"/>
          <p:cNvPicPr/>
          <p:nvPr/>
        </p:nvPicPr>
        <p:blipFill>
          <a:blip r:embed="rId4" cstate="print"/>
          <a:srcRect/>
          <a:stretch>
            <a:fillRect/>
          </a:stretch>
        </p:blipFill>
        <p:spPr bwMode="auto">
          <a:xfrm>
            <a:off x="5542322" y="742461"/>
            <a:ext cx="2382477" cy="2078786"/>
          </a:xfrm>
          <a:prstGeom prst="rect">
            <a:avLst/>
          </a:prstGeom>
          <a:noFill/>
        </p:spPr>
      </p:pic>
      <p:pic>
        <p:nvPicPr>
          <p:cNvPr id="8" name="Picture 7" descr="C:\Users\luke\AppData\Local\Skitch\Screenshot_010616_040715_PM.jpg"/>
          <p:cNvPicPr/>
          <p:nvPr/>
        </p:nvPicPr>
        <p:blipFill>
          <a:blip r:embed="rId5" cstate="print"/>
          <a:srcRect/>
          <a:stretch>
            <a:fillRect/>
          </a:stretch>
        </p:blipFill>
        <p:spPr bwMode="auto">
          <a:xfrm>
            <a:off x="6149751" y="3042257"/>
            <a:ext cx="2537049" cy="1965171"/>
          </a:xfrm>
          <a:prstGeom prst="rect">
            <a:avLst/>
          </a:prstGeom>
          <a:noFill/>
        </p:spPr>
      </p:pic>
      <p:cxnSp>
        <p:nvCxnSpPr>
          <p:cNvPr id="10" name="Straight Connector 9"/>
          <p:cNvCxnSpPr/>
          <p:nvPr/>
        </p:nvCxnSpPr>
        <p:spPr>
          <a:xfrm>
            <a:off x="5542322" y="742461"/>
            <a:ext cx="2382477" cy="2078786"/>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H="1">
            <a:off x="5542322" y="742461"/>
            <a:ext cx="2382477" cy="2078786"/>
          </a:xfrm>
          <a:prstGeom prst="line">
            <a:avLst/>
          </a:prstGeom>
          <a:ln w="571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73342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4231342" cy="3939255"/>
          </a:xfrm>
        </p:spPr>
        <p:txBody>
          <a:bodyPr>
            <a:normAutofit/>
          </a:bodyPr>
          <a:lstStyle/>
          <a:p>
            <a:r>
              <a:rPr lang="en-US" sz="3600" dirty="0" smtClean="0"/>
              <a:t>What does this symbol look like?</a:t>
            </a:r>
          </a:p>
          <a:p>
            <a:endParaRPr lang="en-US" sz="3600" dirty="0" smtClean="0"/>
          </a:p>
          <a:p>
            <a:r>
              <a:rPr lang="en-US" sz="3600" dirty="0" smtClean="0"/>
              <a:t>When might you stand like this?</a:t>
            </a:r>
          </a:p>
        </p:txBody>
      </p:sp>
      <p:sp>
        <p:nvSpPr>
          <p:cNvPr id="3" name="Title 2"/>
          <p:cNvSpPr>
            <a:spLocks noGrp="1"/>
          </p:cNvSpPr>
          <p:nvPr>
            <p:ph type="title"/>
          </p:nvPr>
        </p:nvSpPr>
        <p:spPr/>
        <p:txBody>
          <a:bodyPr/>
          <a:lstStyle/>
          <a:p>
            <a:r>
              <a:rPr lang="en-US" dirty="0" smtClean="0"/>
              <a:t>Question</a:t>
            </a:r>
            <a:endParaRPr lang="en-US" dirty="0"/>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21008661">
            <a:off x="4503781" y="116541"/>
            <a:ext cx="4640219" cy="6553200"/>
          </a:xfrm>
          <a:prstGeom prst="rect">
            <a:avLst/>
          </a:prstGeom>
          <a:noFill/>
          <a:ln>
            <a:noFill/>
          </a:ln>
        </p:spPr>
      </p:pic>
    </p:spTree>
    <p:extLst>
      <p:ext uri="{BB962C8B-B14F-4D97-AF65-F5344CB8AC3E}">
        <p14:creationId xmlns="" xmlns:p14="http://schemas.microsoft.com/office/powerpoint/2010/main" val="386835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710519" cy="3939255"/>
          </a:xfrm>
        </p:spPr>
        <p:txBody>
          <a:bodyPr>
            <a:normAutofit lnSpcReduction="10000"/>
          </a:bodyPr>
          <a:lstStyle/>
          <a:p>
            <a:r>
              <a:rPr lang="en-US" sz="3600" dirty="0" smtClean="0"/>
              <a:t>Humanists think we should try and find happiness in our lives and try to make other people happy.</a:t>
            </a:r>
          </a:p>
          <a:p>
            <a:endParaRPr lang="en-US" sz="3600" dirty="0" smtClean="0"/>
          </a:p>
          <a:p>
            <a:r>
              <a:rPr lang="en-US" sz="3600" dirty="0" smtClean="0">
                <a:solidFill>
                  <a:srgbClr val="008184"/>
                </a:solidFill>
              </a:rPr>
              <a:t>What are the ingredients of happiness?</a:t>
            </a:r>
            <a:endParaRPr lang="en-US" sz="3600" dirty="0">
              <a:solidFill>
                <a:srgbClr val="008184"/>
              </a:solidFill>
            </a:endParaRPr>
          </a:p>
        </p:txBody>
      </p:sp>
      <p:sp>
        <p:nvSpPr>
          <p:cNvPr id="3" name="Title 2"/>
          <p:cNvSpPr>
            <a:spLocks noGrp="1"/>
          </p:cNvSpPr>
          <p:nvPr>
            <p:ph type="title"/>
          </p:nvPr>
        </p:nvSpPr>
        <p:spPr/>
        <p:txBody>
          <a:bodyPr/>
          <a:lstStyle/>
          <a:p>
            <a:r>
              <a:rPr lang="en-US" dirty="0" smtClean="0"/>
              <a:t>The Happy Human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Happiness</a:t>
            </a:r>
            <a:endParaRPr lang="en-US" dirty="0"/>
          </a:p>
        </p:txBody>
      </p:sp>
      <p:sp>
        <p:nvSpPr>
          <p:cNvPr id="7" name="Text Placeholder 1"/>
          <p:cNvSpPr>
            <a:spLocks noGrp="1"/>
          </p:cNvSpPr>
          <p:nvPr>
            <p:ph type="body" idx="1"/>
          </p:nvPr>
        </p:nvSpPr>
        <p:spPr>
          <a:xfrm>
            <a:off x="457198" y="1535111"/>
            <a:ext cx="8229601" cy="4345735"/>
          </a:xfrm>
        </p:spPr>
        <p:txBody>
          <a:bodyPr>
            <a:normAutofit/>
          </a:bodyPr>
          <a:lstStyle/>
          <a:p>
            <a:endParaRPr lang="en-GB" sz="2800" dirty="0" smtClean="0"/>
          </a:p>
        </p:txBody>
      </p:sp>
      <p:pic>
        <p:nvPicPr>
          <p:cNvPr id="6" name="Picture 5" descr="C:\Users\luke\AppData\Local\Skitch\Screenshot_010616_044104_PM.jpg"/>
          <p:cNvPicPr/>
          <p:nvPr/>
        </p:nvPicPr>
        <p:blipFill>
          <a:blip r:embed="rId3" cstate="print"/>
          <a:srcRect/>
          <a:stretch>
            <a:fillRect/>
          </a:stretch>
        </p:blipFill>
        <p:spPr bwMode="auto">
          <a:xfrm>
            <a:off x="457198" y="2754563"/>
            <a:ext cx="1664074" cy="1604122"/>
          </a:xfrm>
          <a:prstGeom prst="rect">
            <a:avLst/>
          </a:prstGeom>
          <a:noFill/>
        </p:spPr>
      </p:pic>
      <p:pic>
        <p:nvPicPr>
          <p:cNvPr id="8" name="Picture 7" descr="C:\Users\luke\AppData\Local\Skitch\Screenshot_010616_043938_PM.jpg"/>
          <p:cNvPicPr/>
          <p:nvPr/>
        </p:nvPicPr>
        <p:blipFill>
          <a:blip r:embed="rId4" cstate="print"/>
          <a:srcRect/>
          <a:stretch>
            <a:fillRect/>
          </a:stretch>
        </p:blipFill>
        <p:spPr bwMode="auto">
          <a:xfrm>
            <a:off x="4361469" y="2510241"/>
            <a:ext cx="1202112" cy="1261223"/>
          </a:xfrm>
          <a:prstGeom prst="rect">
            <a:avLst/>
          </a:prstGeom>
          <a:noFill/>
        </p:spPr>
      </p:pic>
      <p:pic>
        <p:nvPicPr>
          <p:cNvPr id="9" name="Picture 8" descr="C:\Users\luke\AppData\Local\Skitch\Screenshot_010616_043914_PM.jpg"/>
          <p:cNvPicPr/>
          <p:nvPr/>
        </p:nvPicPr>
        <p:blipFill>
          <a:blip r:embed="rId5" cstate="print"/>
          <a:srcRect/>
          <a:stretch>
            <a:fillRect/>
          </a:stretch>
        </p:blipFill>
        <p:spPr bwMode="auto">
          <a:xfrm>
            <a:off x="4078241" y="3809859"/>
            <a:ext cx="1325656" cy="1381966"/>
          </a:xfrm>
          <a:prstGeom prst="rect">
            <a:avLst/>
          </a:prstGeom>
          <a:noFill/>
        </p:spPr>
      </p:pic>
      <p:pic>
        <p:nvPicPr>
          <p:cNvPr id="10" name="Picture 9" descr="C:\Users\luke\AppData\Local\Skitch\Screenshot_010616_043744_PM.jpg"/>
          <p:cNvPicPr/>
          <p:nvPr/>
        </p:nvPicPr>
        <p:blipFill>
          <a:blip r:embed="rId6" cstate="print"/>
          <a:srcRect/>
          <a:stretch>
            <a:fillRect/>
          </a:stretch>
        </p:blipFill>
        <p:spPr bwMode="auto">
          <a:xfrm>
            <a:off x="4361469" y="5218018"/>
            <a:ext cx="2127997" cy="1325656"/>
          </a:xfrm>
          <a:prstGeom prst="rect">
            <a:avLst/>
          </a:prstGeom>
          <a:noFill/>
        </p:spPr>
      </p:pic>
      <p:pic>
        <p:nvPicPr>
          <p:cNvPr id="11" name="Picture 10" descr="C:\Users\luke\AppData\Local\Skitch\Screenshot_010616_043702_PM.jpg"/>
          <p:cNvPicPr/>
          <p:nvPr/>
        </p:nvPicPr>
        <p:blipFill>
          <a:blip r:embed="rId7" cstate="print"/>
          <a:srcRect/>
          <a:stretch>
            <a:fillRect/>
          </a:stretch>
        </p:blipFill>
        <p:spPr bwMode="auto">
          <a:xfrm>
            <a:off x="2586738" y="685985"/>
            <a:ext cx="1491503" cy="1698251"/>
          </a:xfrm>
          <a:prstGeom prst="rect">
            <a:avLst/>
          </a:prstGeom>
          <a:noFill/>
        </p:spPr>
      </p:pic>
      <p:pic>
        <p:nvPicPr>
          <p:cNvPr id="12" name="Picture 11" descr="C:\Users\luke\AppData\Local\Skitch\Screenshot_010616_043637_PM.jpg"/>
          <p:cNvPicPr/>
          <p:nvPr/>
        </p:nvPicPr>
        <p:blipFill>
          <a:blip r:embed="rId8" cstate="print"/>
          <a:srcRect/>
          <a:stretch>
            <a:fillRect/>
          </a:stretch>
        </p:blipFill>
        <p:spPr bwMode="auto">
          <a:xfrm>
            <a:off x="1859615" y="5128792"/>
            <a:ext cx="1960750" cy="1388689"/>
          </a:xfrm>
          <a:prstGeom prst="rect">
            <a:avLst/>
          </a:prstGeom>
          <a:noFill/>
        </p:spPr>
      </p:pic>
      <p:pic>
        <p:nvPicPr>
          <p:cNvPr id="13" name="Picture 12" descr="C:\Users\luke\AppData\Local\Skitch\Screenshot_010616_043522_PM.jpg"/>
          <p:cNvPicPr/>
          <p:nvPr/>
        </p:nvPicPr>
        <p:blipFill>
          <a:blip r:embed="rId9" cstate="print"/>
          <a:srcRect/>
          <a:stretch>
            <a:fillRect/>
          </a:stretch>
        </p:blipFill>
        <p:spPr bwMode="auto">
          <a:xfrm>
            <a:off x="6257442" y="479769"/>
            <a:ext cx="2674564" cy="2274794"/>
          </a:xfrm>
          <a:prstGeom prst="rect">
            <a:avLst/>
          </a:prstGeom>
          <a:noFill/>
        </p:spPr>
      </p:pic>
      <p:pic>
        <p:nvPicPr>
          <p:cNvPr id="14" name="Picture 13" descr="C:\Users\luke\AppData\Local\Skitch\Screenshot_010616_043410_PM.jpg"/>
          <p:cNvPicPr/>
          <p:nvPr/>
        </p:nvPicPr>
        <p:blipFill>
          <a:blip r:embed="rId10" cstate="print"/>
          <a:srcRect/>
          <a:stretch>
            <a:fillRect/>
          </a:stretch>
        </p:blipFill>
        <p:spPr bwMode="auto">
          <a:xfrm>
            <a:off x="5749600" y="2824302"/>
            <a:ext cx="1165692" cy="2304490"/>
          </a:xfrm>
          <a:prstGeom prst="rect">
            <a:avLst/>
          </a:prstGeom>
          <a:noFill/>
        </p:spPr>
      </p:pic>
      <p:pic>
        <p:nvPicPr>
          <p:cNvPr id="17" name="Picture 16" descr="C:\Users\luke\AppData\Local\Skitch\Screenshot_010616_041216_PM.jpg"/>
          <p:cNvPicPr/>
          <p:nvPr/>
        </p:nvPicPr>
        <p:blipFill>
          <a:blip r:embed="rId11" cstate="print"/>
          <a:srcRect/>
          <a:stretch>
            <a:fillRect/>
          </a:stretch>
        </p:blipFill>
        <p:spPr bwMode="auto">
          <a:xfrm>
            <a:off x="2586738" y="2754563"/>
            <a:ext cx="1219200" cy="2000250"/>
          </a:xfrm>
          <a:prstGeom prst="rect">
            <a:avLst/>
          </a:prstGeom>
          <a:noFill/>
        </p:spPr>
      </p:pic>
      <p:pic>
        <p:nvPicPr>
          <p:cNvPr id="18" name="Picture 17" descr="C:\Users\luke\AppData\Local\Skitch\Screenshot_010616_040839_PM.jpg"/>
          <p:cNvPicPr/>
          <p:nvPr/>
        </p:nvPicPr>
        <p:blipFill>
          <a:blip r:embed="rId12" cstate="print"/>
          <a:srcRect/>
          <a:stretch>
            <a:fillRect/>
          </a:stretch>
        </p:blipFill>
        <p:spPr bwMode="auto">
          <a:xfrm>
            <a:off x="4652681" y="515095"/>
            <a:ext cx="1266545" cy="1869141"/>
          </a:xfrm>
          <a:prstGeom prst="rect">
            <a:avLst/>
          </a:prstGeom>
          <a:noFill/>
        </p:spPr>
      </p:pic>
      <p:pic>
        <p:nvPicPr>
          <p:cNvPr id="19" name="Picture 18" descr="C:\Users\luke\AppData\Local\Skitch\Screenshot_010616_040754_PM.jpg"/>
          <p:cNvPicPr/>
          <p:nvPr/>
        </p:nvPicPr>
        <p:blipFill>
          <a:blip r:embed="rId13" cstate="print"/>
          <a:srcRect/>
          <a:stretch>
            <a:fillRect/>
          </a:stretch>
        </p:blipFill>
        <p:spPr bwMode="auto">
          <a:xfrm>
            <a:off x="227339" y="4429124"/>
            <a:ext cx="1425669" cy="2176463"/>
          </a:xfrm>
          <a:prstGeom prst="rect">
            <a:avLst/>
          </a:prstGeom>
          <a:noFill/>
        </p:spPr>
      </p:pic>
      <p:pic>
        <p:nvPicPr>
          <p:cNvPr id="21" name="Picture 20" descr="C:\Users\luke\AppData\Local\Skitch\Screenshot_010616_040554_PM.jpg"/>
          <p:cNvPicPr/>
          <p:nvPr/>
        </p:nvPicPr>
        <p:blipFill>
          <a:blip r:embed="rId14" cstate="print"/>
          <a:srcRect/>
          <a:stretch>
            <a:fillRect/>
          </a:stretch>
        </p:blipFill>
        <p:spPr bwMode="auto">
          <a:xfrm>
            <a:off x="7074770" y="3106829"/>
            <a:ext cx="1857236" cy="3123641"/>
          </a:xfrm>
          <a:prstGeom prst="rect">
            <a:avLst/>
          </a:prstGeom>
          <a:noFill/>
        </p:spPr>
      </p:pic>
      <p:pic>
        <p:nvPicPr>
          <p:cNvPr id="23" name="Picture 22" descr="C:\Users\luke\AppData\Local\Skitch\Screenshot_010616_041126_PM.jpg"/>
          <p:cNvPicPr/>
          <p:nvPr/>
        </p:nvPicPr>
        <p:blipFill>
          <a:blip r:embed="rId15" cstate="print"/>
          <a:srcRect/>
          <a:stretch>
            <a:fillRect/>
          </a:stretch>
        </p:blipFill>
        <p:spPr bwMode="auto">
          <a:xfrm>
            <a:off x="457200" y="1169737"/>
            <a:ext cx="1758203" cy="134050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Happiness</a:t>
            </a:r>
            <a:endParaRPr lang="en-US" dirty="0"/>
          </a:p>
        </p:txBody>
      </p:sp>
      <p:sp>
        <p:nvSpPr>
          <p:cNvPr id="7" name="Text Placeholder 1"/>
          <p:cNvSpPr>
            <a:spLocks noGrp="1"/>
          </p:cNvSpPr>
          <p:nvPr>
            <p:ph type="body" idx="1"/>
          </p:nvPr>
        </p:nvSpPr>
        <p:spPr>
          <a:xfrm>
            <a:off x="457198" y="1535111"/>
            <a:ext cx="8229601" cy="4345735"/>
          </a:xfrm>
        </p:spPr>
        <p:txBody>
          <a:bodyPr>
            <a:normAutofit lnSpcReduction="10000"/>
          </a:bodyPr>
          <a:lstStyle/>
          <a:p>
            <a:endParaRPr lang="en-GB" sz="2800" dirty="0" smtClean="0"/>
          </a:p>
          <a:p>
            <a:endParaRPr lang="en-GB" sz="2800" dirty="0" smtClean="0"/>
          </a:p>
          <a:p>
            <a:endParaRPr lang="en-GB" sz="2800" dirty="0" smtClean="0"/>
          </a:p>
          <a:p>
            <a:endParaRPr lang="en-GB" sz="2800" dirty="0" smtClean="0"/>
          </a:p>
          <a:p>
            <a:endParaRPr lang="en-GB" sz="2800" dirty="0" smtClean="0"/>
          </a:p>
          <a:p>
            <a:r>
              <a:rPr lang="en-GB" sz="2800" dirty="0" smtClean="0"/>
              <a:t>‘Happiness is the only good. The time to be happy is now. The place to be happy is here. The way to be happy is to make others so.’</a:t>
            </a:r>
          </a:p>
          <a:p>
            <a:pPr algn="r"/>
            <a:r>
              <a:rPr lang="en-GB" sz="2800" dirty="0" smtClean="0"/>
              <a:t>Robert Ingersoll</a:t>
            </a:r>
          </a:p>
          <a:p>
            <a:endParaRPr lang="en-US" sz="2800" dirty="0"/>
          </a:p>
        </p:txBody>
      </p:sp>
      <p:pic>
        <p:nvPicPr>
          <p:cNvPr id="4" name="Picture 3" descr="C:\Users\luke\AppData\Local\Skitch\Screenshot_010616_042318_PM.jpg"/>
          <p:cNvPicPr/>
          <p:nvPr/>
        </p:nvPicPr>
        <p:blipFill>
          <a:blip r:embed="rId3" cstate="print"/>
          <a:srcRect/>
          <a:stretch>
            <a:fillRect/>
          </a:stretch>
        </p:blipFill>
        <p:spPr bwMode="auto">
          <a:xfrm>
            <a:off x="3104739" y="542525"/>
            <a:ext cx="3565002" cy="2926818"/>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Celebration</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 Humanist celebrants carry out naming ceremonies, </a:t>
            </a:r>
            <a:r>
              <a:rPr lang="en-GB" sz="2800" dirty="0" smtClean="0"/>
              <a:t>weddings, </a:t>
            </a:r>
            <a:r>
              <a:rPr lang="en-GB" sz="2800" dirty="0" smtClean="0"/>
              <a:t>and funerals</a:t>
            </a:r>
            <a:endParaRPr lang="en-US" sz="2800" dirty="0"/>
          </a:p>
        </p:txBody>
      </p:sp>
      <p:pic>
        <p:nvPicPr>
          <p:cNvPr id="1026" name="Picture 2" descr="Wedding Image 2"/>
          <p:cNvPicPr>
            <a:picLocks noChangeAspect="1" noChangeArrowheads="1"/>
          </p:cNvPicPr>
          <p:nvPr/>
        </p:nvPicPr>
        <p:blipFill>
          <a:blip r:embed="rId3"/>
          <a:srcRect/>
          <a:stretch>
            <a:fillRect/>
          </a:stretch>
        </p:blipFill>
        <p:spPr bwMode="auto">
          <a:xfrm>
            <a:off x="4223906" y="4759837"/>
            <a:ext cx="4050518" cy="1453124"/>
          </a:xfrm>
          <a:prstGeom prst="rect">
            <a:avLst/>
          </a:prstGeom>
          <a:noFill/>
        </p:spPr>
      </p:pic>
      <p:pic>
        <p:nvPicPr>
          <p:cNvPr id="1028" name="Picture 4" descr="Wedding Image 1"/>
          <p:cNvPicPr>
            <a:picLocks noChangeAspect="1" noChangeArrowheads="1"/>
          </p:cNvPicPr>
          <p:nvPr/>
        </p:nvPicPr>
        <p:blipFill>
          <a:blip r:embed="rId4"/>
          <a:srcRect r="33161"/>
          <a:stretch>
            <a:fillRect/>
          </a:stretch>
        </p:blipFill>
        <p:spPr bwMode="auto">
          <a:xfrm>
            <a:off x="4767694" y="2582731"/>
            <a:ext cx="4056198" cy="2177106"/>
          </a:xfrm>
          <a:prstGeom prst="rect">
            <a:avLst/>
          </a:prstGeom>
          <a:noFill/>
        </p:spPr>
      </p:pic>
      <p:pic>
        <p:nvPicPr>
          <p:cNvPr id="1030" name="Picture 6" descr="Wedding Image 2"/>
          <p:cNvPicPr>
            <a:picLocks noChangeAspect="1" noChangeArrowheads="1"/>
          </p:cNvPicPr>
          <p:nvPr/>
        </p:nvPicPr>
        <p:blipFill>
          <a:blip r:embed="rId5"/>
          <a:srcRect l="28579" r="19979"/>
          <a:stretch>
            <a:fillRect/>
          </a:stretch>
        </p:blipFill>
        <p:spPr bwMode="auto">
          <a:xfrm>
            <a:off x="726141" y="2797884"/>
            <a:ext cx="4163078" cy="2903289"/>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710519" cy="3939255"/>
          </a:xfrm>
        </p:spPr>
        <p:txBody>
          <a:bodyPr>
            <a:normAutofit/>
          </a:bodyPr>
          <a:lstStyle/>
          <a:p>
            <a:endParaRPr lang="en-US" sz="3600" dirty="0" smtClean="0"/>
          </a:p>
          <a:p>
            <a:r>
              <a:rPr lang="en-US" sz="3600" dirty="0" smtClean="0"/>
              <a:t>Why do you think a humanist might celebrate at Christmas time?</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pic>
        <p:nvPicPr>
          <p:cNvPr id="52226" name="Picture 2" descr="https://humanism.org.uk/wp-content/uploads/darwinsmall.jpg"/>
          <p:cNvPicPr>
            <a:picLocks noChangeAspect="1" noChangeArrowheads="1"/>
          </p:cNvPicPr>
          <p:nvPr/>
        </p:nvPicPr>
        <p:blipFill>
          <a:blip r:embed="rId3"/>
          <a:srcRect/>
          <a:stretch>
            <a:fillRect/>
          </a:stretch>
        </p:blipFill>
        <p:spPr bwMode="auto">
          <a:xfrm>
            <a:off x="2183563" y="3848955"/>
            <a:ext cx="1780456" cy="2492639"/>
          </a:xfrm>
          <a:prstGeom prst="rect">
            <a:avLst/>
          </a:prstGeom>
          <a:noFill/>
        </p:spPr>
      </p:pic>
      <p:pic>
        <p:nvPicPr>
          <p:cNvPr id="52228" name="Picture 4" descr="2014 Card: Tree of Life"/>
          <p:cNvPicPr>
            <a:picLocks noChangeAspect="1" noChangeArrowheads="1"/>
          </p:cNvPicPr>
          <p:nvPr/>
        </p:nvPicPr>
        <p:blipFill>
          <a:blip r:embed="rId4"/>
          <a:srcRect/>
          <a:stretch>
            <a:fillRect/>
          </a:stretch>
        </p:blipFill>
        <p:spPr bwMode="auto">
          <a:xfrm>
            <a:off x="4453104" y="3848955"/>
            <a:ext cx="1956661" cy="2641493"/>
          </a:xfrm>
          <a:prstGeom prst="rect">
            <a:avLst/>
          </a:prstGeom>
          <a:noFill/>
        </p:spPr>
      </p:pic>
      <p:pic>
        <p:nvPicPr>
          <p:cNvPr id="52230" name="Picture 6" descr="2015 10 27 v1 AW A6 Greetings Card Analemma for shop"/>
          <p:cNvPicPr>
            <a:picLocks noChangeAspect="1" noChangeArrowheads="1"/>
          </p:cNvPicPr>
          <p:nvPr/>
        </p:nvPicPr>
        <p:blipFill>
          <a:blip r:embed="rId5"/>
          <a:srcRect/>
          <a:stretch>
            <a:fillRect/>
          </a:stretch>
        </p:blipFill>
        <p:spPr bwMode="auto">
          <a:xfrm>
            <a:off x="6817448" y="2346255"/>
            <a:ext cx="1744982" cy="2460424"/>
          </a:xfrm>
          <a:prstGeom prst="rect">
            <a:avLst/>
          </a:prstGeom>
          <a:noFill/>
        </p:spPr>
      </p:pic>
      <p:pic>
        <p:nvPicPr>
          <p:cNvPr id="52232" name="Picture 8" descr="2015 10 27 v1 AW A6 Greetings Cards Festive DNA For Shop"/>
          <p:cNvPicPr>
            <a:picLocks noChangeAspect="1" noChangeArrowheads="1"/>
          </p:cNvPicPr>
          <p:nvPr/>
        </p:nvPicPr>
        <p:blipFill>
          <a:blip r:embed="rId6"/>
          <a:srcRect/>
          <a:stretch>
            <a:fillRect/>
          </a:stretch>
        </p:blipFill>
        <p:spPr bwMode="auto">
          <a:xfrm>
            <a:off x="4128036" y="442250"/>
            <a:ext cx="2039682" cy="1454973"/>
          </a:xfrm>
          <a:prstGeom prst="rect">
            <a:avLst/>
          </a:prstGeom>
          <a:noFill/>
        </p:spPr>
      </p:pic>
    </p:spTree>
    <p:extLst>
      <p:ext uri="{BB962C8B-B14F-4D97-AF65-F5344CB8AC3E}">
        <p14:creationId xmlns="" xmlns:p14="http://schemas.microsoft.com/office/powerpoint/2010/main" val="386835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Humanism?</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be good?</a:t>
            </a:r>
            <a:endParaRPr lang="en-GB" dirty="0"/>
          </a:p>
        </p:txBody>
      </p:sp>
      <p:sp>
        <p:nvSpPr>
          <p:cNvPr id="3" name="Text Placeholder 2"/>
          <p:cNvSpPr>
            <a:spLocks noGrp="1"/>
          </p:cNvSpPr>
          <p:nvPr>
            <p:ph type="body" idx="1"/>
          </p:nvPr>
        </p:nvSpPr>
        <p:spPr/>
        <p:txBody>
          <a:bodyPr>
            <a:normAutofit/>
          </a:bodyPr>
          <a:lstStyle/>
          <a:p>
            <a:r>
              <a:rPr lang="en-GB" sz="1800" dirty="0" smtClean="0"/>
              <a:t>If I’m not good I might get in trouble and be punished.</a:t>
            </a:r>
            <a:endParaRPr lang="en-GB" sz="1800" dirty="0"/>
          </a:p>
        </p:txBody>
      </p:sp>
      <p:sp>
        <p:nvSpPr>
          <p:cNvPr id="4" name="Text Placeholder 3"/>
          <p:cNvSpPr>
            <a:spLocks noGrp="1"/>
          </p:cNvSpPr>
          <p:nvPr>
            <p:ph type="body" idx="13"/>
          </p:nvPr>
        </p:nvSpPr>
        <p:spPr/>
        <p:txBody>
          <a:bodyPr>
            <a:normAutofit/>
          </a:bodyPr>
          <a:lstStyle/>
          <a:p>
            <a:r>
              <a:rPr lang="en-GB" sz="1800" dirty="0" smtClean="0"/>
              <a:t>It’s against the law to do bad things.</a:t>
            </a:r>
            <a:endParaRPr lang="en-GB" sz="1800" dirty="0"/>
          </a:p>
        </p:txBody>
      </p:sp>
      <p:sp>
        <p:nvSpPr>
          <p:cNvPr id="5" name="Text Placeholder 4"/>
          <p:cNvSpPr>
            <a:spLocks noGrp="1"/>
          </p:cNvSpPr>
          <p:nvPr>
            <p:ph type="body" idx="14"/>
          </p:nvPr>
        </p:nvSpPr>
        <p:spPr/>
        <p:txBody>
          <a:bodyPr>
            <a:normAutofit/>
          </a:bodyPr>
          <a:lstStyle/>
          <a:p>
            <a:r>
              <a:rPr lang="en-GB" sz="1800" dirty="0" smtClean="0"/>
              <a:t>I wouldn’t like it if other people did bad things to me so I shouldn’t do bad things to other people.</a:t>
            </a:r>
            <a:endParaRPr lang="en-GB" sz="1800" dirty="0"/>
          </a:p>
        </p:txBody>
      </p:sp>
      <p:sp>
        <p:nvSpPr>
          <p:cNvPr id="6" name="Text Placeholder 5"/>
          <p:cNvSpPr>
            <a:spLocks noGrp="1"/>
          </p:cNvSpPr>
          <p:nvPr>
            <p:ph type="body" idx="15"/>
          </p:nvPr>
        </p:nvSpPr>
        <p:spPr/>
        <p:txBody>
          <a:bodyPr>
            <a:normAutofit/>
          </a:bodyPr>
          <a:lstStyle/>
          <a:p>
            <a:r>
              <a:rPr lang="en-GB" sz="1800" dirty="0" smtClean="0"/>
              <a:t>If everyone did bad things, then the world wouldn’t be a nice place to live.</a:t>
            </a:r>
            <a:endParaRPr lang="en-GB"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710519" cy="3939255"/>
          </a:xfrm>
        </p:spPr>
        <p:txBody>
          <a:bodyPr>
            <a:normAutofit/>
          </a:bodyPr>
          <a:lstStyle/>
          <a:p>
            <a:r>
              <a:rPr lang="en-US" sz="3600" dirty="0" smtClean="0"/>
              <a:t>Can you think of a good moral rule that can help us decide how we should behave?</a:t>
            </a:r>
          </a:p>
          <a:p>
            <a:endParaRPr lang="en-US" sz="3600" dirty="0" smtClean="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Golden Rule</a:t>
            </a:r>
            <a:endParaRPr lang="en-US" dirty="0"/>
          </a:p>
        </p:txBody>
      </p:sp>
      <p:sp>
        <p:nvSpPr>
          <p:cNvPr id="7" name="Text Placeholder 1"/>
          <p:cNvSpPr>
            <a:spLocks noGrp="1"/>
          </p:cNvSpPr>
          <p:nvPr>
            <p:ph type="body" idx="1"/>
          </p:nvPr>
        </p:nvSpPr>
        <p:spPr>
          <a:xfrm>
            <a:off x="217715" y="1535111"/>
            <a:ext cx="8773886" cy="4345735"/>
          </a:xfrm>
        </p:spPr>
        <p:txBody>
          <a:bodyPr>
            <a:normAutofit/>
          </a:bodyPr>
          <a:lstStyle/>
          <a:p>
            <a:pPr lvl="0" algn="ctr"/>
            <a:r>
              <a:rPr lang="en-GB" sz="3000" dirty="0" smtClean="0">
                <a:solidFill>
                  <a:srgbClr val="FF9900"/>
                </a:solidFill>
              </a:rPr>
              <a:t>‘Treat others as you would like to be treated yourself’</a:t>
            </a:r>
          </a:p>
          <a:p>
            <a:pPr lvl="0" algn="ctr"/>
            <a:r>
              <a:rPr lang="en-GB" sz="3000" dirty="0" smtClean="0">
                <a:solidFill>
                  <a:srgbClr val="FF9900"/>
                </a:solidFill>
              </a:rPr>
              <a:t>‘Do not treat others in a way you would not like to be treated’</a:t>
            </a:r>
          </a:p>
          <a:p>
            <a:pPr lvl="0"/>
            <a:endParaRPr lang="en-GB" sz="2800" dirty="0" smtClean="0"/>
          </a:p>
          <a:p>
            <a:pPr lvl="0"/>
            <a:r>
              <a:rPr lang="en-GB" sz="2800" dirty="0" smtClean="0"/>
              <a:t>This rule is found all over the world</a:t>
            </a:r>
          </a:p>
          <a:p>
            <a:pPr lvl="0"/>
            <a:endParaRPr lang="en-GB" sz="2800" dirty="0" smtClean="0"/>
          </a:p>
          <a:p>
            <a:pPr lvl="0"/>
            <a:endParaRPr lang="en-GB" sz="2800" dirty="0" smtClean="0"/>
          </a:p>
          <a:p>
            <a:pPr lvl="0"/>
            <a:r>
              <a:rPr lang="en-GB" sz="2800" dirty="0" smtClean="0">
                <a:solidFill>
                  <a:srgbClr val="008184"/>
                </a:solidFill>
              </a:rPr>
              <a:t>Would the Golden Rule make a good school rule?</a:t>
            </a:r>
          </a:p>
          <a:p>
            <a:endParaRPr lang="en-US" sz="2800" dirty="0"/>
          </a:p>
        </p:txBody>
      </p:sp>
      <p:pic>
        <p:nvPicPr>
          <p:cNvPr id="37889" name="Picture 1" descr="C:\Users\luke\AppData\Local\Skitch\Screenshot_011216_120857_PM.jpg"/>
          <p:cNvPicPr>
            <a:picLocks noChangeAspect="1" noChangeArrowheads="1"/>
          </p:cNvPicPr>
          <p:nvPr/>
        </p:nvPicPr>
        <p:blipFill>
          <a:blip r:embed="rId3"/>
          <a:srcRect/>
          <a:stretch>
            <a:fillRect/>
          </a:stretch>
        </p:blipFill>
        <p:spPr bwMode="auto">
          <a:xfrm>
            <a:off x="5627299" y="3285240"/>
            <a:ext cx="2812758" cy="1747599"/>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 we be good without gods? Yes!</a:t>
            </a:r>
            <a:endParaRPr lang="en-US" dirty="0"/>
          </a:p>
        </p:txBody>
      </p:sp>
      <p:sp>
        <p:nvSpPr>
          <p:cNvPr id="7" name="Text Placeholder 1"/>
          <p:cNvSpPr>
            <a:spLocks noGrp="1"/>
          </p:cNvSpPr>
          <p:nvPr>
            <p:ph type="body" idx="1"/>
          </p:nvPr>
        </p:nvSpPr>
        <p:spPr>
          <a:xfrm>
            <a:off x="457199" y="1169737"/>
            <a:ext cx="8534401" cy="4711109"/>
          </a:xfrm>
        </p:spPr>
        <p:txBody>
          <a:bodyPr>
            <a:normAutofit fontScale="92500"/>
          </a:bodyPr>
          <a:lstStyle/>
          <a:p>
            <a:r>
              <a:rPr lang="en-GB" sz="2000" dirty="0" smtClean="0"/>
              <a:t>How do humanist decide how to act?</a:t>
            </a:r>
          </a:p>
          <a:p>
            <a:endParaRPr lang="en-GB" sz="2200" dirty="0" smtClean="0">
              <a:solidFill>
                <a:schemeClr val="bg1">
                  <a:lumMod val="50000"/>
                </a:schemeClr>
              </a:solidFill>
            </a:endParaRPr>
          </a:p>
          <a:p>
            <a:pPr lvl="0">
              <a:buFont typeface="Arial" pitchFamily="34" charset="0"/>
              <a:buChar char="•"/>
            </a:pPr>
            <a:r>
              <a:rPr lang="en-GB" sz="2200" dirty="0" smtClean="0">
                <a:solidFill>
                  <a:schemeClr val="bg1">
                    <a:lumMod val="50000"/>
                  </a:schemeClr>
                </a:solidFill>
              </a:rPr>
              <a:t> We must decide for ourselves: we need to take </a:t>
            </a:r>
            <a:r>
              <a:rPr lang="en-GB" sz="2200" u="sng" dirty="0" smtClean="0">
                <a:solidFill>
                  <a:schemeClr val="bg1">
                    <a:lumMod val="50000"/>
                  </a:schemeClr>
                </a:solidFill>
              </a:rPr>
              <a:t>individual responsibility</a:t>
            </a:r>
          </a:p>
          <a:p>
            <a:pPr lvl="0">
              <a:buFont typeface="Arial" pitchFamily="34" charset="0"/>
              <a:buChar char="•"/>
            </a:pPr>
            <a:r>
              <a:rPr lang="en-GB" sz="2200" dirty="0" smtClean="0">
                <a:solidFill>
                  <a:schemeClr val="bg1">
                    <a:lumMod val="50000"/>
                  </a:schemeClr>
                </a:solidFill>
              </a:rPr>
              <a:t> Use </a:t>
            </a:r>
            <a:r>
              <a:rPr lang="en-GB" sz="2200" u="sng" dirty="0" smtClean="0">
                <a:solidFill>
                  <a:schemeClr val="bg1">
                    <a:lumMod val="50000"/>
                  </a:schemeClr>
                </a:solidFill>
              </a:rPr>
              <a:t>empathy</a:t>
            </a:r>
            <a:r>
              <a:rPr lang="en-GB" sz="2200" dirty="0" smtClean="0">
                <a:solidFill>
                  <a:schemeClr val="bg1">
                    <a:lumMod val="50000"/>
                  </a:schemeClr>
                </a:solidFill>
              </a:rPr>
              <a:t>, </a:t>
            </a:r>
            <a:r>
              <a:rPr lang="en-GB" sz="2200" u="sng" dirty="0" smtClean="0">
                <a:solidFill>
                  <a:schemeClr val="bg1">
                    <a:lumMod val="50000"/>
                  </a:schemeClr>
                </a:solidFill>
              </a:rPr>
              <a:t>compassion</a:t>
            </a:r>
            <a:r>
              <a:rPr lang="en-GB" sz="2200" dirty="0" smtClean="0">
                <a:solidFill>
                  <a:schemeClr val="bg1">
                    <a:lumMod val="50000"/>
                  </a:schemeClr>
                </a:solidFill>
              </a:rPr>
              <a:t>, </a:t>
            </a:r>
            <a:r>
              <a:rPr lang="en-GB" sz="2200" u="sng" dirty="0" smtClean="0">
                <a:solidFill>
                  <a:schemeClr val="bg1">
                    <a:lumMod val="50000"/>
                  </a:schemeClr>
                </a:solidFill>
              </a:rPr>
              <a:t>reason</a:t>
            </a:r>
            <a:r>
              <a:rPr lang="en-GB" sz="2200" dirty="0" smtClean="0">
                <a:solidFill>
                  <a:schemeClr val="bg1">
                    <a:lumMod val="50000"/>
                  </a:schemeClr>
                </a:solidFill>
              </a:rPr>
              <a:t>, and </a:t>
            </a:r>
            <a:r>
              <a:rPr lang="en-GB" sz="2200" u="sng" dirty="0" smtClean="0">
                <a:solidFill>
                  <a:schemeClr val="bg1">
                    <a:lumMod val="50000"/>
                  </a:schemeClr>
                </a:solidFill>
              </a:rPr>
              <a:t>evidence</a:t>
            </a:r>
            <a:r>
              <a:rPr lang="en-GB" sz="2200" dirty="0" smtClean="0">
                <a:solidFill>
                  <a:schemeClr val="bg1">
                    <a:lumMod val="50000"/>
                  </a:schemeClr>
                </a:solidFill>
              </a:rPr>
              <a:t> to work out what is right and wrong:</a:t>
            </a:r>
          </a:p>
          <a:p>
            <a:pPr lvl="1">
              <a:buFont typeface="Arial" pitchFamily="34" charset="0"/>
              <a:buChar char="•"/>
            </a:pPr>
            <a:r>
              <a:rPr lang="en-GB" sz="2800" dirty="0" smtClean="0">
                <a:solidFill>
                  <a:schemeClr val="bg1">
                    <a:lumMod val="50000"/>
                  </a:schemeClr>
                </a:solidFill>
              </a:rPr>
              <a:t> </a:t>
            </a:r>
            <a:r>
              <a:rPr lang="en-GB" sz="2200" b="0" dirty="0" smtClean="0">
                <a:solidFill>
                  <a:schemeClr val="bg1">
                    <a:lumMod val="50000"/>
                  </a:schemeClr>
                </a:solidFill>
              </a:rPr>
              <a:t>Think about the particular situation and the potential consequences</a:t>
            </a:r>
          </a:p>
          <a:p>
            <a:pPr lvl="1">
              <a:buFont typeface="Arial" pitchFamily="34" charset="0"/>
              <a:buChar char="•"/>
            </a:pPr>
            <a:r>
              <a:rPr lang="en-GB" sz="2200" dirty="0" smtClean="0">
                <a:solidFill>
                  <a:schemeClr val="bg1">
                    <a:lumMod val="50000"/>
                  </a:schemeClr>
                </a:solidFill>
              </a:rPr>
              <a:t> </a:t>
            </a:r>
            <a:r>
              <a:rPr lang="en-GB" sz="2200" b="0" dirty="0" smtClean="0">
                <a:solidFill>
                  <a:schemeClr val="bg1">
                    <a:lumMod val="50000"/>
                  </a:schemeClr>
                </a:solidFill>
              </a:rPr>
              <a:t>Act in a way that leads to the most happiness and the least suffering</a:t>
            </a:r>
          </a:p>
          <a:p>
            <a:pPr lvl="1">
              <a:buFont typeface="Arial" pitchFamily="34" charset="0"/>
              <a:buChar char="•"/>
            </a:pPr>
            <a:r>
              <a:rPr lang="en-GB" sz="2200" b="0" dirty="0" smtClean="0">
                <a:solidFill>
                  <a:schemeClr val="bg1">
                    <a:lumMod val="50000"/>
                  </a:schemeClr>
                </a:solidFill>
              </a:rPr>
              <a:t> Treat others as you would like to be treated yourself</a:t>
            </a:r>
          </a:p>
          <a:p>
            <a:pPr lvl="1">
              <a:buFont typeface="Arial" pitchFamily="34" charset="0"/>
              <a:buChar char="•"/>
            </a:pPr>
            <a:r>
              <a:rPr lang="en-GB" sz="2200" b="0" dirty="0" smtClean="0">
                <a:solidFill>
                  <a:schemeClr val="bg1">
                    <a:lumMod val="50000"/>
                  </a:schemeClr>
                </a:solidFill>
              </a:rPr>
              <a:t> </a:t>
            </a:r>
            <a:r>
              <a:rPr lang="en-GB" sz="2200" b="0" dirty="0" smtClean="0">
                <a:solidFill>
                  <a:schemeClr val="bg1">
                    <a:lumMod val="50000"/>
                  </a:schemeClr>
                </a:solidFill>
              </a:rPr>
              <a:t>Respect other people’s rights as human beings</a:t>
            </a:r>
            <a:endParaRPr lang="en-GB" sz="2200" b="0" dirty="0" smtClean="0">
              <a:solidFill>
                <a:schemeClr val="bg1">
                  <a:lumMod val="50000"/>
                </a:schemeClr>
              </a:solidFill>
            </a:endParaRPr>
          </a:p>
          <a:p>
            <a:pPr lvl="1">
              <a:buFont typeface="Arial" pitchFamily="34" charset="0"/>
              <a:buChar char="•"/>
            </a:pPr>
            <a:r>
              <a:rPr lang="en-GB" sz="2200" b="0" dirty="0" smtClean="0">
                <a:solidFill>
                  <a:schemeClr val="bg1">
                    <a:lumMod val="50000"/>
                  </a:schemeClr>
                </a:solidFill>
              </a:rPr>
              <a:t> Think about what would happen if everyone did the same</a:t>
            </a:r>
          </a:p>
          <a:p>
            <a:endParaRPr lang="en-GB" sz="2200" dirty="0" smtClean="0"/>
          </a:p>
          <a:p>
            <a:r>
              <a:rPr lang="en-GB" sz="2200" dirty="0" smtClean="0"/>
              <a:t>If we do, then we can improve human welfare and make the world a better place</a:t>
            </a:r>
          </a:p>
          <a:p>
            <a:endParaRPr lang="en-GB" sz="1600" b="0" dirty="0" smtClean="0">
              <a:solidFill>
                <a:schemeClr val="bg1">
                  <a:lumMod val="50000"/>
                </a:schemeClr>
              </a:solidFill>
            </a:endParaRPr>
          </a:p>
        </p:txBody>
      </p:sp>
      <p:pic>
        <p:nvPicPr>
          <p:cNvPr id="4" name="Picture 2" descr="https://humanism.org.uk/wp-content/uploads/goodwithoutgod.jpg"/>
          <p:cNvPicPr>
            <a:picLocks noChangeAspect="1" noChangeArrowheads="1"/>
          </p:cNvPicPr>
          <p:nvPr/>
        </p:nvPicPr>
        <p:blipFill>
          <a:blip r:embed="rId3"/>
          <a:srcRect/>
          <a:stretch>
            <a:fillRect/>
          </a:stretch>
        </p:blipFill>
        <p:spPr bwMode="auto">
          <a:xfrm>
            <a:off x="7378140" y="267368"/>
            <a:ext cx="1613460" cy="1496485"/>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Morality is natural</a:t>
            </a:r>
            <a:endParaRPr lang="en-US" dirty="0"/>
          </a:p>
        </p:txBody>
      </p:sp>
      <p:sp>
        <p:nvSpPr>
          <p:cNvPr id="7" name="Text Placeholder 1"/>
          <p:cNvSpPr>
            <a:spLocks noGrp="1"/>
          </p:cNvSpPr>
          <p:nvPr>
            <p:ph type="body" idx="1"/>
          </p:nvPr>
        </p:nvSpPr>
        <p:spPr>
          <a:xfrm>
            <a:off x="292924" y="4545289"/>
            <a:ext cx="8534401" cy="884694"/>
          </a:xfrm>
        </p:spPr>
        <p:txBody>
          <a:bodyPr>
            <a:normAutofit/>
          </a:bodyPr>
          <a:lstStyle/>
          <a:p>
            <a:r>
              <a:rPr lang="en-GB" sz="3200" b="0" dirty="0" smtClean="0">
                <a:solidFill>
                  <a:schemeClr val="bg1">
                    <a:lumMod val="50000"/>
                  </a:schemeClr>
                </a:solidFill>
              </a:rPr>
              <a:t>Morality is an ongoing journey: a human project</a:t>
            </a:r>
          </a:p>
        </p:txBody>
      </p:sp>
      <p:pic>
        <p:nvPicPr>
          <p:cNvPr id="5" name="Picture 4" descr="C:\Users\luke\AppData\Local\Skitch\Screenshot_010616_042318_PM.jpg"/>
          <p:cNvPicPr/>
          <p:nvPr/>
        </p:nvPicPr>
        <p:blipFill>
          <a:blip r:embed="rId3" cstate="print"/>
          <a:srcRect/>
          <a:stretch>
            <a:fillRect/>
          </a:stretch>
        </p:blipFill>
        <p:spPr bwMode="auto">
          <a:xfrm>
            <a:off x="4512282" y="1318756"/>
            <a:ext cx="4174518" cy="3039687"/>
          </a:xfrm>
          <a:prstGeom prst="rect">
            <a:avLst/>
          </a:prstGeom>
          <a:noFill/>
        </p:spPr>
      </p:pic>
      <p:pic>
        <p:nvPicPr>
          <p:cNvPr id="6" name="Picture 5" descr="C:\Users\luke\AppData\Local\Skitch\Screenshot_010616_042703_PM.jpg"/>
          <p:cNvPicPr/>
          <p:nvPr/>
        </p:nvPicPr>
        <p:blipFill>
          <a:blip r:embed="rId4" cstate="print"/>
          <a:srcRect/>
          <a:stretch>
            <a:fillRect/>
          </a:stretch>
        </p:blipFill>
        <p:spPr bwMode="auto">
          <a:xfrm>
            <a:off x="457200" y="1520638"/>
            <a:ext cx="4102925" cy="2837805"/>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idx="1"/>
          </p:nvPr>
        </p:nvSpPr>
        <p:spPr>
          <a:xfrm>
            <a:off x="457200" y="914400"/>
            <a:ext cx="8534401" cy="4345735"/>
          </a:xfrm>
        </p:spPr>
        <p:txBody>
          <a:bodyPr>
            <a:normAutofit/>
          </a:bodyPr>
          <a:lstStyle/>
          <a:p>
            <a:r>
              <a:rPr lang="en-GB" sz="2800" dirty="0" smtClean="0"/>
              <a:t>‘What do we live for if not to make the world a little less difficult for each other.’</a:t>
            </a:r>
          </a:p>
          <a:p>
            <a:pPr algn="r"/>
            <a:r>
              <a:rPr lang="en-GB" sz="2800" dirty="0" smtClean="0"/>
              <a:t>Mary Ann Evans (George Eliot)</a:t>
            </a:r>
          </a:p>
          <a:p>
            <a:endParaRPr lang="en-GB" sz="2800" dirty="0" smtClean="0"/>
          </a:p>
        </p:txBody>
      </p:sp>
      <p:pic>
        <p:nvPicPr>
          <p:cNvPr id="4" name="Picture 3" descr="C:\Users\luke\AppData\Local\Skitch\Screenshot_010616_041430_PM.jpg"/>
          <p:cNvPicPr/>
          <p:nvPr/>
        </p:nvPicPr>
        <p:blipFill>
          <a:blip r:embed="rId3" cstate="print"/>
          <a:srcRect/>
          <a:stretch>
            <a:fillRect/>
          </a:stretch>
        </p:blipFill>
        <p:spPr bwMode="auto">
          <a:xfrm>
            <a:off x="2569767" y="2737036"/>
            <a:ext cx="3700404" cy="355708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Humanism in practice</a:t>
            </a:r>
            <a:endParaRPr lang="en-US" dirty="0"/>
          </a:p>
        </p:txBody>
      </p:sp>
      <p:sp>
        <p:nvSpPr>
          <p:cNvPr id="7" name="Text Placeholder 1"/>
          <p:cNvSpPr>
            <a:spLocks noGrp="1"/>
          </p:cNvSpPr>
          <p:nvPr>
            <p:ph type="body" idx="1"/>
          </p:nvPr>
        </p:nvSpPr>
        <p:spPr>
          <a:xfrm>
            <a:off x="457200" y="1169737"/>
            <a:ext cx="8534401" cy="4345735"/>
          </a:xfrm>
        </p:spPr>
        <p:txBody>
          <a:bodyPr>
            <a:normAutofit/>
          </a:bodyPr>
          <a:lstStyle/>
          <a:p>
            <a:r>
              <a:rPr lang="en-GB" sz="2800" dirty="0" smtClean="0"/>
              <a:t>Humanists believe that humans alone are responsible for sustaining and improving our quality of life on earth</a:t>
            </a:r>
          </a:p>
          <a:p>
            <a:endParaRPr lang="en-GB" sz="2800" dirty="0" smtClean="0"/>
          </a:p>
          <a:p>
            <a:r>
              <a:rPr lang="en-GB" sz="2800" dirty="0" smtClean="0"/>
              <a:t>Humanist thinking has had many positive effects on the world we live in:</a:t>
            </a:r>
          </a:p>
          <a:p>
            <a:pPr lvl="0">
              <a:buFont typeface="Arial" pitchFamily="34" charset="0"/>
              <a:buChar char="•"/>
            </a:pPr>
            <a:r>
              <a:rPr lang="en-GB" sz="2800" dirty="0" smtClean="0"/>
              <a:t> Development of science and technology</a:t>
            </a:r>
          </a:p>
          <a:p>
            <a:pPr lvl="0">
              <a:buFont typeface="Arial" pitchFamily="34" charset="0"/>
              <a:buChar char="•"/>
            </a:pPr>
            <a:r>
              <a:rPr lang="en-GB" sz="2800" dirty="0" smtClean="0"/>
              <a:t> Support for those in need</a:t>
            </a:r>
          </a:p>
          <a:p>
            <a:pPr lvl="0">
              <a:buFont typeface="Arial" pitchFamily="34" charset="0"/>
              <a:buChar char="•"/>
            </a:pPr>
            <a:r>
              <a:rPr lang="en-GB" sz="2800" dirty="0" smtClean="0"/>
              <a:t> Rights of minorities</a:t>
            </a:r>
          </a:p>
          <a:p>
            <a:endParaRPr lang="en-US" sz="2800" dirty="0"/>
          </a:p>
        </p:txBody>
      </p:sp>
      <p:sp>
        <p:nvSpPr>
          <p:cNvPr id="5" name="Rectangle 4"/>
          <p:cNvSpPr/>
          <p:nvPr/>
        </p:nvSpPr>
        <p:spPr>
          <a:xfrm>
            <a:off x="4314092" y="4684583"/>
            <a:ext cx="4677508" cy="169277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2600" u="sng" dirty="0" smtClean="0">
                <a:solidFill>
                  <a:schemeClr val="tx1">
                    <a:lumMod val="50000"/>
                    <a:lumOff val="50000"/>
                  </a:schemeClr>
                </a:solidFill>
              </a:rPr>
              <a:t>Today</a:t>
            </a:r>
          </a:p>
          <a:p>
            <a:pPr>
              <a:buFont typeface="Arial" pitchFamily="34" charset="0"/>
              <a:buChar char="•"/>
            </a:pPr>
            <a:r>
              <a:rPr lang="en-GB" sz="2600" dirty="0" smtClean="0">
                <a:solidFill>
                  <a:schemeClr val="tx1">
                    <a:lumMod val="50000"/>
                    <a:lumOff val="50000"/>
                  </a:schemeClr>
                </a:solidFill>
              </a:rPr>
              <a:t> Humanist celebrants</a:t>
            </a:r>
          </a:p>
          <a:p>
            <a:pPr>
              <a:buFont typeface="Arial" pitchFamily="34" charset="0"/>
              <a:buChar char="•"/>
            </a:pPr>
            <a:r>
              <a:rPr lang="en-GB" sz="2600" dirty="0" smtClean="0">
                <a:solidFill>
                  <a:schemeClr val="tx1">
                    <a:lumMod val="50000"/>
                    <a:lumOff val="50000"/>
                  </a:schemeClr>
                </a:solidFill>
              </a:rPr>
              <a:t> Pastoral care (prisons/hospitals)</a:t>
            </a:r>
          </a:p>
          <a:p>
            <a:pPr>
              <a:buFont typeface="Arial" pitchFamily="34" charset="0"/>
              <a:buChar char="•"/>
            </a:pPr>
            <a:r>
              <a:rPr lang="en-GB" sz="2600" dirty="0" smtClean="0">
                <a:solidFill>
                  <a:schemeClr val="tx1">
                    <a:lumMod val="50000"/>
                    <a:lumOff val="50000"/>
                  </a:schemeClr>
                </a:solidFill>
              </a:rPr>
              <a:t> Altruistic and charitable work</a:t>
            </a:r>
          </a:p>
        </p:txBody>
      </p:sp>
    </p:spTree>
    <p:extLst>
      <p:ext uri="{BB962C8B-B14F-4D97-AF65-F5344CB8AC3E}">
        <p14:creationId xmlns="" xmlns:p14="http://schemas.microsoft.com/office/powerpoint/2010/main" val="1733423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kind of world do humanists want?</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Humanists want:</a:t>
            </a:r>
          </a:p>
          <a:p>
            <a:pPr>
              <a:buFont typeface="Arial" pitchFamily="34" charset="0"/>
              <a:buChar char="•"/>
            </a:pPr>
            <a:r>
              <a:rPr lang="en-GB" sz="2800" dirty="0" smtClean="0"/>
              <a:t> A secular state (freedom of thought, religion, and belief)</a:t>
            </a:r>
          </a:p>
          <a:p>
            <a:pPr>
              <a:buFont typeface="Arial" pitchFamily="34" charset="0"/>
              <a:buChar char="•"/>
            </a:pPr>
            <a:r>
              <a:rPr lang="en-GB" sz="2800" dirty="0" smtClean="0"/>
              <a:t> Democracy</a:t>
            </a:r>
          </a:p>
          <a:p>
            <a:pPr>
              <a:buFont typeface="Arial" pitchFamily="34" charset="0"/>
              <a:buChar char="•"/>
            </a:pPr>
            <a:r>
              <a:rPr lang="en-GB" sz="2800" dirty="0" smtClean="0"/>
              <a:t> Rule of law</a:t>
            </a:r>
          </a:p>
          <a:p>
            <a:pPr>
              <a:buFont typeface="Arial" pitchFamily="34" charset="0"/>
              <a:buChar char="•"/>
            </a:pPr>
            <a:r>
              <a:rPr lang="en-GB" sz="2800" dirty="0" smtClean="0"/>
              <a:t> Human rights</a:t>
            </a:r>
          </a:p>
          <a:p>
            <a:pPr>
              <a:buFont typeface="Arial" pitchFamily="34" charset="0"/>
              <a:buChar char="•"/>
            </a:pPr>
            <a:r>
              <a:rPr lang="en-GB" sz="2800" dirty="0" smtClean="0"/>
              <a:t> Free speech</a:t>
            </a:r>
          </a:p>
          <a:p>
            <a:pPr>
              <a:buFont typeface="Arial" pitchFamily="34" charset="0"/>
              <a:buChar char="•"/>
            </a:pPr>
            <a:r>
              <a:rPr lang="en-GB" sz="2800" dirty="0" smtClean="0"/>
              <a:t> Social justice</a:t>
            </a:r>
          </a:p>
        </p:txBody>
      </p:sp>
      <p:pic>
        <p:nvPicPr>
          <p:cNvPr id="6" name="Picture 5" descr="C:\Users\luke\AppData\Local\Skitch\Screenshot_010616_043045_PM.jpg"/>
          <p:cNvPicPr/>
          <p:nvPr/>
        </p:nvPicPr>
        <p:blipFill>
          <a:blip r:embed="rId3" cstate="print"/>
          <a:srcRect/>
          <a:stretch>
            <a:fillRect/>
          </a:stretch>
        </p:blipFill>
        <p:spPr bwMode="auto">
          <a:xfrm>
            <a:off x="3200648" y="2628728"/>
            <a:ext cx="5486152" cy="3954951"/>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Wonder</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US" sz="2800" dirty="0" smtClean="0"/>
              <a:t>Humanists see great wonder in the natural world and the achievements of human beings.</a:t>
            </a:r>
          </a:p>
          <a:p>
            <a:endParaRPr lang="en-US" sz="2800" dirty="0" smtClean="0"/>
          </a:p>
          <a:p>
            <a:r>
              <a:rPr lang="en-US" sz="2800" dirty="0" smtClean="0"/>
              <a:t>They want people to understand the world and each other. Understanding the world makes it more special to humanists.</a:t>
            </a:r>
          </a:p>
          <a:p>
            <a:endParaRPr lang="en-US" sz="2800" dirty="0" smtClean="0"/>
          </a:p>
        </p:txBody>
      </p:sp>
      <p:pic>
        <p:nvPicPr>
          <p:cNvPr id="5" name="Picture 4" descr="C:\Users\luke\AppData\Local\Skitch\Screenshot_010616_040554_PM.jpg"/>
          <p:cNvPicPr/>
          <p:nvPr/>
        </p:nvPicPr>
        <p:blipFill>
          <a:blip r:embed="rId3" cstate="print"/>
          <a:srcRect/>
          <a:stretch>
            <a:fillRect/>
          </a:stretch>
        </p:blipFill>
        <p:spPr bwMode="auto">
          <a:xfrm>
            <a:off x="5585821" y="4287090"/>
            <a:ext cx="1415614" cy="2272414"/>
          </a:xfrm>
          <a:prstGeom prst="rect">
            <a:avLst/>
          </a:prstGeom>
          <a:noFill/>
        </p:spPr>
      </p:pic>
      <p:pic>
        <p:nvPicPr>
          <p:cNvPr id="6" name="Picture 5" descr="C:\Users\luke\AppData\Local\Skitch\Screenshot_010616_040929_PM.jpg"/>
          <p:cNvPicPr/>
          <p:nvPr/>
        </p:nvPicPr>
        <p:blipFill>
          <a:blip r:embed="rId4" cstate="print"/>
          <a:srcRect/>
          <a:stretch>
            <a:fillRect/>
          </a:stretch>
        </p:blipFill>
        <p:spPr bwMode="auto">
          <a:xfrm>
            <a:off x="7536310" y="4287091"/>
            <a:ext cx="1150490" cy="2272413"/>
          </a:xfrm>
          <a:prstGeom prst="rect">
            <a:avLst/>
          </a:prstGeom>
          <a:noFill/>
        </p:spPr>
      </p:pic>
      <p:pic>
        <p:nvPicPr>
          <p:cNvPr id="9" name="Picture 8" descr="C:\Users\luke\AppData\Local\Skitch\Screenshot_010616_041928_PM.jpg"/>
          <p:cNvPicPr/>
          <p:nvPr/>
        </p:nvPicPr>
        <p:blipFill>
          <a:blip r:embed="rId5" cstate="print"/>
          <a:srcRect/>
          <a:stretch>
            <a:fillRect/>
          </a:stretch>
        </p:blipFill>
        <p:spPr bwMode="auto">
          <a:xfrm>
            <a:off x="2390570" y="4856533"/>
            <a:ext cx="2516131" cy="1443973"/>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mean to be a humanist?</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pPr>
              <a:buFont typeface="Arial" pitchFamily="34" charset="0"/>
              <a:buChar char="•"/>
            </a:pPr>
            <a:r>
              <a:rPr lang="en-GB" sz="2800" dirty="0" smtClean="0"/>
              <a:t> You can’t be born a humanist</a:t>
            </a:r>
          </a:p>
          <a:p>
            <a:pPr>
              <a:buFont typeface="Arial" pitchFamily="34" charset="0"/>
              <a:buChar char="•"/>
            </a:pPr>
            <a:r>
              <a:rPr lang="en-GB" sz="2800" dirty="0" smtClean="0"/>
              <a:t> Many humanists do not know they are humanists </a:t>
            </a:r>
          </a:p>
          <a:p>
            <a:pPr>
              <a:buFont typeface="Arial" pitchFamily="34" charset="0"/>
              <a:buChar char="•"/>
            </a:pPr>
            <a:r>
              <a:rPr lang="en-GB" sz="2800" dirty="0" smtClean="0"/>
              <a:t> Humanists have no obligation to participate in organised Humanism</a:t>
            </a:r>
          </a:p>
          <a:p>
            <a:endParaRPr lang="en-GB" sz="2800" dirty="0" smtClean="0"/>
          </a:p>
          <a:p>
            <a:endParaRPr lang="en-US" sz="2800" dirty="0"/>
          </a:p>
        </p:txBody>
      </p:sp>
      <p:pic>
        <p:nvPicPr>
          <p:cNvPr id="32770" name="Picture 2" descr="http://newsimg.bbc.co.uk/media/images/46749000/jpg/_46749996_ad_466.jpg"/>
          <p:cNvPicPr>
            <a:picLocks noChangeAspect="1" noChangeArrowheads="1"/>
          </p:cNvPicPr>
          <p:nvPr/>
        </p:nvPicPr>
        <p:blipFill>
          <a:blip r:embed="rId3"/>
          <a:srcRect/>
          <a:stretch>
            <a:fillRect/>
          </a:stretch>
        </p:blipFill>
        <p:spPr bwMode="auto">
          <a:xfrm>
            <a:off x="2875024" y="3356284"/>
            <a:ext cx="5519447" cy="2842635"/>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uke\AppData\Local\Skitch\Screenshot_010616_041452_PM.jpg"/>
          <p:cNvPicPr/>
          <p:nvPr/>
        </p:nvPicPr>
        <p:blipFill>
          <a:blip r:embed="rId3" cstate="print"/>
          <a:srcRect l="48905" t="27450"/>
          <a:stretch>
            <a:fillRect/>
          </a:stretch>
        </p:blipFill>
        <p:spPr bwMode="auto">
          <a:xfrm>
            <a:off x="4034118" y="1595718"/>
            <a:ext cx="2928508" cy="4427323"/>
          </a:xfrm>
          <a:prstGeom prst="rect">
            <a:avLst/>
          </a:prstGeom>
          <a:noFill/>
        </p:spPr>
      </p:pic>
      <p:sp>
        <p:nvSpPr>
          <p:cNvPr id="3" name="Title 2"/>
          <p:cNvSpPr>
            <a:spLocks noGrp="1"/>
          </p:cNvSpPr>
          <p:nvPr>
            <p:ph type="title"/>
          </p:nvPr>
        </p:nvSpPr>
        <p:spPr/>
        <p:txBody>
          <a:bodyPr/>
          <a:lstStyle/>
          <a:p>
            <a:r>
              <a:rPr lang="en-US" dirty="0" smtClean="0"/>
              <a:t>We are all human</a:t>
            </a:r>
            <a:endParaRPr lang="en-US" dirty="0"/>
          </a:p>
        </p:txBody>
      </p:sp>
      <p:pic>
        <p:nvPicPr>
          <p:cNvPr id="4" name="Picture 3" descr="C:\Users\luke\AppData\Local\Skitch\Screenshot_010616_041452_PM.jpg"/>
          <p:cNvPicPr/>
          <p:nvPr/>
        </p:nvPicPr>
        <p:blipFill>
          <a:blip r:embed="rId3" cstate="print"/>
          <a:srcRect t="27450" r="59385"/>
          <a:stretch>
            <a:fillRect/>
          </a:stretch>
        </p:blipFill>
        <p:spPr bwMode="auto">
          <a:xfrm>
            <a:off x="1822786" y="1595718"/>
            <a:ext cx="2327873" cy="4427323"/>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British Humanist Association</a:t>
            </a:r>
            <a:endParaRPr lang="en-US" dirty="0"/>
          </a:p>
        </p:txBody>
      </p:sp>
      <p:sp>
        <p:nvSpPr>
          <p:cNvPr id="7" name="Text Placeholder 1"/>
          <p:cNvSpPr>
            <a:spLocks noGrp="1"/>
          </p:cNvSpPr>
          <p:nvPr>
            <p:ph type="body" idx="1"/>
          </p:nvPr>
        </p:nvSpPr>
        <p:spPr>
          <a:xfrm>
            <a:off x="457199" y="1535111"/>
            <a:ext cx="8534401" cy="4345735"/>
          </a:xfrm>
        </p:spPr>
        <p:txBody>
          <a:bodyPr>
            <a:normAutofit fontScale="92500"/>
          </a:bodyPr>
          <a:lstStyle/>
          <a:p>
            <a:r>
              <a:rPr lang="en-GB" sz="2800" dirty="0" smtClean="0"/>
              <a:t>The BHA is a charity founded in 1896</a:t>
            </a:r>
          </a:p>
          <a:p>
            <a:r>
              <a:rPr lang="en-GB" sz="2800" dirty="0" smtClean="0"/>
              <a:t>It has over 40,000 members and supporters</a:t>
            </a:r>
          </a:p>
          <a:p>
            <a:r>
              <a:rPr lang="en-GB" sz="2800" dirty="0" smtClean="0"/>
              <a:t> </a:t>
            </a:r>
          </a:p>
          <a:p>
            <a:r>
              <a:rPr lang="en-GB" sz="2800" dirty="0" smtClean="0"/>
              <a:t>What does the BHA want?</a:t>
            </a:r>
          </a:p>
          <a:p>
            <a:pPr lvl="0">
              <a:buFont typeface="Arial" pitchFamily="34" charset="0"/>
              <a:buChar char="•"/>
            </a:pPr>
            <a:r>
              <a:rPr lang="en-GB" sz="2800" dirty="0" smtClean="0"/>
              <a:t> We want a world where everyone lives cooperatively on the basis of shared human values, respect for human rights, and concern for future generations.</a:t>
            </a:r>
          </a:p>
          <a:p>
            <a:pPr lvl="0">
              <a:buFont typeface="Arial" pitchFamily="34" charset="0"/>
              <a:buChar char="•"/>
            </a:pPr>
            <a:r>
              <a:rPr lang="en-GB" sz="2800" dirty="0" smtClean="0"/>
              <a:t> We want non-religious people to be confident in living ethical and fulfilling lives on the basis of reason and humanity.</a:t>
            </a:r>
          </a:p>
          <a:p>
            <a:endParaRPr lang="en-US" sz="2800" dirty="0"/>
          </a:p>
        </p:txBody>
      </p:sp>
      <p:pic>
        <p:nvPicPr>
          <p:cNvPr id="4" name="Picture 3" descr="S:\Media Library\Artwork\1. BHA Branding\Logos\1. BHA logos\BHA logo with tagline\Logotype 2016x1372.JPG"/>
          <p:cNvPicPr>
            <a:picLocks noChangeAspect="1" noChangeArrowheads="1"/>
          </p:cNvPicPr>
          <p:nvPr/>
        </p:nvPicPr>
        <p:blipFill>
          <a:blip r:embed="rId3"/>
          <a:srcRect/>
          <a:stretch>
            <a:fillRect/>
          </a:stretch>
        </p:blipFill>
        <p:spPr bwMode="auto">
          <a:xfrm>
            <a:off x="6522124" y="1335992"/>
            <a:ext cx="2469476" cy="1680340"/>
          </a:xfrm>
          <a:prstGeom prst="rect">
            <a:avLst/>
          </a:prstGeom>
          <a:noFill/>
        </p:spPr>
      </p:pic>
      <p:sp>
        <p:nvSpPr>
          <p:cNvPr id="10242" name="AutoShape 2" descr="Image result for ahs humani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4" name="AutoShape 4" descr="Image result for ahs humani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50" name="Picture 10" descr="http://humanist.org.sg/wp-content/uploads/2014/03/Screen-Shot-2014-03-13-at-11.35.31-PM.png"/>
          <p:cNvPicPr>
            <a:picLocks noChangeAspect="1" noChangeArrowheads="1"/>
          </p:cNvPicPr>
          <p:nvPr/>
        </p:nvPicPr>
        <p:blipFill>
          <a:blip r:embed="rId4"/>
          <a:srcRect l="6280" r="60491" b="35479"/>
          <a:stretch>
            <a:fillRect/>
          </a:stretch>
        </p:blipFill>
        <p:spPr bwMode="auto">
          <a:xfrm>
            <a:off x="4495498" y="5653302"/>
            <a:ext cx="1781907" cy="977154"/>
          </a:xfrm>
          <a:prstGeom prst="rect">
            <a:avLst/>
          </a:prstGeom>
          <a:noFill/>
        </p:spPr>
      </p:pic>
      <p:pic>
        <p:nvPicPr>
          <p:cNvPr id="10252" name="Picture 12" descr="https://humanism.org.uk/wp-content/uploads/FINAL-Young-Humanists-Logo-PNG-300x150.png"/>
          <p:cNvPicPr>
            <a:picLocks noChangeAspect="1" noChangeArrowheads="1"/>
          </p:cNvPicPr>
          <p:nvPr/>
        </p:nvPicPr>
        <p:blipFill>
          <a:blip r:embed="rId5"/>
          <a:srcRect/>
          <a:stretch>
            <a:fillRect/>
          </a:stretch>
        </p:blipFill>
        <p:spPr bwMode="auto">
          <a:xfrm>
            <a:off x="6277405" y="5653302"/>
            <a:ext cx="2409395" cy="1204698"/>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Humanist history</a:t>
            </a:r>
            <a:endParaRPr lang="en-US" dirty="0"/>
          </a:p>
        </p:txBody>
      </p:sp>
      <p:sp>
        <p:nvSpPr>
          <p:cNvPr id="7" name="Text Placeholder 1"/>
          <p:cNvSpPr>
            <a:spLocks noGrp="1"/>
          </p:cNvSpPr>
          <p:nvPr>
            <p:ph type="body" idx="1"/>
          </p:nvPr>
        </p:nvSpPr>
        <p:spPr>
          <a:xfrm>
            <a:off x="457199" y="1959428"/>
            <a:ext cx="8534401" cy="3921417"/>
          </a:xfrm>
        </p:spPr>
        <p:txBody>
          <a:bodyPr>
            <a:normAutofit/>
          </a:bodyPr>
          <a:lstStyle/>
          <a:p>
            <a:pPr lvl="0">
              <a:buFont typeface="Arial" pitchFamily="34" charset="0"/>
              <a:buChar char="•"/>
            </a:pPr>
            <a:r>
              <a:rPr lang="en-GB" sz="2800" dirty="0" smtClean="0"/>
              <a:t> The humanist tradition is at least 2500 years old</a:t>
            </a:r>
          </a:p>
          <a:p>
            <a:pPr lvl="0">
              <a:buFont typeface="Arial" pitchFamily="34" charset="0"/>
              <a:buChar char="•"/>
            </a:pPr>
            <a:r>
              <a:rPr lang="en-GB" sz="2800" dirty="0" smtClean="0"/>
              <a:t> China, India, Western Europe, and many other cultures</a:t>
            </a:r>
          </a:p>
          <a:p>
            <a:pPr lvl="0">
              <a:buFont typeface="Arial" pitchFamily="34" charset="0"/>
              <a:buChar char="•"/>
            </a:pPr>
            <a:r>
              <a:rPr lang="en-GB" sz="2800" dirty="0" smtClean="0"/>
              <a:t> Many famous philosophers, scientists, and writers</a:t>
            </a:r>
          </a:p>
          <a:p>
            <a:pPr lvl="0">
              <a:buFont typeface="Arial" pitchFamily="34" charset="0"/>
              <a:buChar char="•"/>
            </a:pPr>
            <a:r>
              <a:rPr lang="en-GB" sz="2800" dirty="0" smtClean="0"/>
              <a:t> Humanism has developed over time: not a fixed belief system but adapts as our species adapts</a:t>
            </a:r>
          </a:p>
          <a:p>
            <a:r>
              <a:rPr lang="en-GB" sz="2800" dirty="0" smtClean="0"/>
              <a:t> </a:t>
            </a:r>
          </a:p>
          <a:p>
            <a:endParaRPr lang="en-US" sz="2800" dirty="0"/>
          </a:p>
        </p:txBody>
      </p:sp>
      <p:pic>
        <p:nvPicPr>
          <p:cNvPr id="4" name="Picture 3" descr="C:\Users\luke\AppData\Local\Skitch\Screenshot_010616_042820_PM.jpg"/>
          <p:cNvPicPr/>
          <p:nvPr/>
        </p:nvPicPr>
        <p:blipFill>
          <a:blip r:embed="rId3" cstate="print"/>
          <a:srcRect/>
          <a:stretch>
            <a:fillRect/>
          </a:stretch>
        </p:blipFill>
        <p:spPr bwMode="auto">
          <a:xfrm>
            <a:off x="4383315" y="267367"/>
            <a:ext cx="2294638" cy="1517890"/>
          </a:xfrm>
          <a:prstGeom prst="rect">
            <a:avLst/>
          </a:prstGeom>
          <a:noFill/>
        </p:spPr>
      </p:pic>
      <p:pic>
        <p:nvPicPr>
          <p:cNvPr id="8" name="Picture 7" descr="C:\Users\luke\AppData\Local\Skitch\Screenshot_010616_042843_PM.jpg"/>
          <p:cNvPicPr/>
          <p:nvPr/>
        </p:nvPicPr>
        <p:blipFill>
          <a:blip r:embed="rId4" cstate="print"/>
          <a:srcRect/>
          <a:stretch>
            <a:fillRect/>
          </a:stretch>
        </p:blipFill>
        <p:spPr bwMode="auto">
          <a:xfrm>
            <a:off x="6865257" y="267367"/>
            <a:ext cx="2126343" cy="1517890"/>
          </a:xfrm>
          <a:prstGeom prst="rect">
            <a:avLst/>
          </a:prstGeom>
          <a:noFill/>
        </p:spPr>
      </p:pic>
      <p:sp>
        <p:nvSpPr>
          <p:cNvPr id="6" name="Rectangle 5"/>
          <p:cNvSpPr/>
          <p:nvPr/>
        </p:nvSpPr>
        <p:spPr>
          <a:xfrm>
            <a:off x="1905000" y="5029200"/>
            <a:ext cx="67818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2400" u="sng" dirty="0" smtClean="0">
                <a:solidFill>
                  <a:schemeClr val="tx1">
                    <a:lumMod val="65000"/>
                    <a:lumOff val="35000"/>
                  </a:schemeClr>
                </a:solidFill>
              </a:rPr>
              <a:t>Today</a:t>
            </a:r>
          </a:p>
          <a:p>
            <a:r>
              <a:rPr lang="en-GB" sz="2400" u="sng" dirty="0" smtClean="0">
                <a:solidFill>
                  <a:schemeClr val="tx1">
                    <a:lumMod val="65000"/>
                    <a:lumOff val="35000"/>
                  </a:schemeClr>
                </a:solidFill>
              </a:rPr>
              <a:t>Largest </a:t>
            </a:r>
            <a:r>
              <a:rPr lang="en-GB" sz="2400" dirty="0" smtClean="0">
                <a:solidFill>
                  <a:schemeClr val="tx1">
                    <a:lumMod val="65000"/>
                    <a:lumOff val="35000"/>
                  </a:schemeClr>
                </a:solidFill>
              </a:rPr>
              <a:t>humanist organisations in Norway and India</a:t>
            </a:r>
          </a:p>
          <a:p>
            <a:pPr lvl="0"/>
            <a:r>
              <a:rPr lang="en-GB" sz="2400" dirty="0" smtClean="0">
                <a:solidFill>
                  <a:schemeClr val="tx1">
                    <a:lumMod val="65000"/>
                    <a:lumOff val="35000"/>
                  </a:schemeClr>
                </a:solidFill>
              </a:rPr>
              <a:t>The </a:t>
            </a:r>
            <a:r>
              <a:rPr lang="en-GB" sz="2400" u="sng" dirty="0" smtClean="0">
                <a:solidFill>
                  <a:schemeClr val="tx1">
                    <a:lumMod val="65000"/>
                    <a:lumOff val="35000"/>
                  </a:schemeClr>
                </a:solidFill>
              </a:rPr>
              <a:t>fastest growing </a:t>
            </a:r>
            <a:r>
              <a:rPr lang="en-GB" sz="2400" dirty="0" smtClean="0">
                <a:solidFill>
                  <a:schemeClr val="tx1">
                    <a:lumMod val="65000"/>
                    <a:lumOff val="35000"/>
                  </a:schemeClr>
                </a:solidFill>
              </a:rPr>
              <a:t>are in Uganda and Nigeria</a:t>
            </a:r>
          </a:p>
        </p:txBody>
      </p:sp>
    </p:spTree>
    <p:extLst>
      <p:ext uri="{BB962C8B-B14F-4D97-AF65-F5344CB8AC3E}">
        <p14:creationId xmlns="" xmlns:p14="http://schemas.microsoft.com/office/powerpoint/2010/main" val="1733423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non-religious</a:t>
            </a:r>
            <a:endParaRPr lang="en-US" dirty="0"/>
          </a:p>
        </p:txBody>
      </p:sp>
      <p:sp>
        <p:nvSpPr>
          <p:cNvPr id="7" name="Text Placeholder 1"/>
          <p:cNvSpPr>
            <a:spLocks noGrp="1"/>
          </p:cNvSpPr>
          <p:nvPr>
            <p:ph type="body" idx="1"/>
          </p:nvPr>
        </p:nvSpPr>
        <p:spPr>
          <a:xfrm>
            <a:off x="457199" y="1959428"/>
            <a:ext cx="8534401" cy="3921417"/>
          </a:xfrm>
        </p:spPr>
        <p:txBody>
          <a:bodyPr>
            <a:normAutofit/>
          </a:bodyPr>
          <a:lstStyle/>
          <a:p>
            <a:pPr lvl="0" algn="ctr"/>
            <a:r>
              <a:rPr lang="en-GB" sz="4800" dirty="0" smtClean="0">
                <a:solidFill>
                  <a:srgbClr val="FF0000"/>
                </a:solidFill>
              </a:rPr>
              <a:t>Over 50% </a:t>
            </a:r>
            <a:r>
              <a:rPr lang="en-GB" sz="4800" dirty="0" smtClean="0"/>
              <a:t>of the population of the UK say they have </a:t>
            </a:r>
            <a:r>
              <a:rPr lang="en-GB" sz="4800" dirty="0" smtClean="0">
                <a:solidFill>
                  <a:srgbClr val="FF0000"/>
                </a:solidFill>
              </a:rPr>
              <a:t>no religion</a:t>
            </a:r>
          </a:p>
          <a:p>
            <a:pPr lvl="0" algn="r"/>
            <a:endParaRPr lang="en-GB" sz="2800" dirty="0" smtClean="0"/>
          </a:p>
          <a:p>
            <a:pPr lvl="0" algn="r"/>
            <a:r>
              <a:rPr lang="en-GB" sz="2800" dirty="0" smtClean="0"/>
              <a:t>British Social Attitudes Survey (2013)</a:t>
            </a:r>
          </a:p>
        </p:txBody>
      </p:sp>
    </p:spTree>
    <p:extLst>
      <p:ext uri="{BB962C8B-B14F-4D97-AF65-F5344CB8AC3E}">
        <p14:creationId xmlns="" xmlns:p14="http://schemas.microsoft.com/office/powerpoint/2010/main" val="1733423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a humanist?</a:t>
            </a:r>
            <a:endParaRPr lang="en-US" dirty="0"/>
          </a:p>
        </p:txBody>
      </p:sp>
      <p:sp>
        <p:nvSpPr>
          <p:cNvPr id="7" name="Text Placeholder 1"/>
          <p:cNvSpPr>
            <a:spLocks noGrp="1"/>
          </p:cNvSpPr>
          <p:nvPr>
            <p:ph type="body" idx="1"/>
          </p:nvPr>
        </p:nvSpPr>
        <p:spPr>
          <a:xfrm>
            <a:off x="457199" y="1169737"/>
            <a:ext cx="8534401" cy="4711109"/>
          </a:xfrm>
        </p:spPr>
        <p:txBody>
          <a:bodyPr>
            <a:normAutofit/>
          </a:bodyPr>
          <a:lstStyle/>
          <a:p>
            <a:r>
              <a:rPr lang="en-US" sz="2800" dirty="0" smtClean="0"/>
              <a:t>Writers, philosophers, scientists, actors, comedians…</a:t>
            </a:r>
            <a:endParaRPr lang="en-US" sz="2800" dirty="0"/>
          </a:p>
        </p:txBody>
      </p:sp>
      <p:pic>
        <p:nvPicPr>
          <p:cNvPr id="44034" name="Picture 2" descr="2015 12 15 LW v2 N Haynes"/>
          <p:cNvPicPr>
            <a:picLocks noChangeAspect="1" noChangeArrowheads="1"/>
          </p:cNvPicPr>
          <p:nvPr/>
        </p:nvPicPr>
        <p:blipFill>
          <a:blip r:embed="rId3"/>
          <a:srcRect l="68133"/>
          <a:stretch>
            <a:fillRect/>
          </a:stretch>
        </p:blipFill>
        <p:spPr bwMode="auto">
          <a:xfrm>
            <a:off x="6661398" y="5043223"/>
            <a:ext cx="1318537" cy="1324050"/>
          </a:xfrm>
          <a:prstGeom prst="rect">
            <a:avLst/>
          </a:prstGeom>
          <a:noFill/>
        </p:spPr>
      </p:pic>
      <p:pic>
        <p:nvPicPr>
          <p:cNvPr id="44036" name="Picture 4" descr="2015 12 15 LW v2 PatStew"/>
          <p:cNvPicPr>
            <a:picLocks noChangeAspect="1" noChangeArrowheads="1"/>
          </p:cNvPicPr>
          <p:nvPr/>
        </p:nvPicPr>
        <p:blipFill>
          <a:blip r:embed="rId4"/>
          <a:srcRect l="72062" r="4179"/>
          <a:stretch>
            <a:fillRect/>
          </a:stretch>
        </p:blipFill>
        <p:spPr bwMode="auto">
          <a:xfrm>
            <a:off x="5187883" y="3378588"/>
            <a:ext cx="1201627" cy="1618409"/>
          </a:xfrm>
          <a:prstGeom prst="rect">
            <a:avLst/>
          </a:prstGeom>
          <a:noFill/>
        </p:spPr>
      </p:pic>
      <p:pic>
        <p:nvPicPr>
          <p:cNvPr id="44038" name="Picture 6" descr="2015 12 15 LW v2 Alice Roberts"/>
          <p:cNvPicPr>
            <a:picLocks noChangeAspect="1" noChangeArrowheads="1"/>
          </p:cNvPicPr>
          <p:nvPr/>
        </p:nvPicPr>
        <p:blipFill>
          <a:blip r:embed="rId5"/>
          <a:srcRect l="70096"/>
          <a:stretch>
            <a:fillRect/>
          </a:stretch>
        </p:blipFill>
        <p:spPr bwMode="auto">
          <a:xfrm>
            <a:off x="1904169" y="1892377"/>
            <a:ext cx="1503995" cy="1609417"/>
          </a:xfrm>
          <a:prstGeom prst="rect">
            <a:avLst/>
          </a:prstGeom>
          <a:noFill/>
        </p:spPr>
      </p:pic>
      <p:pic>
        <p:nvPicPr>
          <p:cNvPr id="44040" name="Picture 8" descr="2015 12 15 LW v1 Philip Pullman"/>
          <p:cNvPicPr>
            <a:picLocks noChangeAspect="1" noChangeArrowheads="1"/>
          </p:cNvPicPr>
          <p:nvPr/>
        </p:nvPicPr>
        <p:blipFill>
          <a:blip r:embed="rId6"/>
          <a:srcRect l="70300"/>
          <a:stretch>
            <a:fillRect/>
          </a:stretch>
        </p:blipFill>
        <p:spPr bwMode="auto">
          <a:xfrm>
            <a:off x="3418968" y="2211412"/>
            <a:ext cx="1083280" cy="1167176"/>
          </a:xfrm>
          <a:prstGeom prst="rect">
            <a:avLst/>
          </a:prstGeom>
          <a:noFill/>
        </p:spPr>
      </p:pic>
      <p:pic>
        <p:nvPicPr>
          <p:cNvPr id="44046" name="Picture 14" descr="2015 12 LW v1 Stephen Fry"/>
          <p:cNvPicPr>
            <a:picLocks noChangeAspect="1" noChangeArrowheads="1"/>
          </p:cNvPicPr>
          <p:nvPr/>
        </p:nvPicPr>
        <p:blipFill>
          <a:blip r:embed="rId7"/>
          <a:srcRect l="69829"/>
          <a:stretch>
            <a:fillRect/>
          </a:stretch>
        </p:blipFill>
        <p:spPr bwMode="auto">
          <a:xfrm>
            <a:off x="6543021" y="3378588"/>
            <a:ext cx="1436914" cy="1524001"/>
          </a:xfrm>
          <a:prstGeom prst="rect">
            <a:avLst/>
          </a:prstGeom>
          <a:noFill/>
        </p:spPr>
      </p:pic>
      <p:pic>
        <p:nvPicPr>
          <p:cNvPr id="147462" name="Picture 6" descr="https://humanism.org.uk/wp-content/uploads/dansnow-e1417025115660.jpg"/>
          <p:cNvPicPr>
            <a:picLocks noChangeAspect="1" noChangeArrowheads="1"/>
          </p:cNvPicPr>
          <p:nvPr/>
        </p:nvPicPr>
        <p:blipFill>
          <a:blip r:embed="rId8"/>
          <a:srcRect/>
          <a:stretch>
            <a:fillRect/>
          </a:stretch>
        </p:blipFill>
        <p:spPr bwMode="auto">
          <a:xfrm>
            <a:off x="5566023" y="2211412"/>
            <a:ext cx="1095375" cy="1085850"/>
          </a:xfrm>
          <a:prstGeom prst="rect">
            <a:avLst/>
          </a:prstGeom>
          <a:noFill/>
        </p:spPr>
      </p:pic>
      <p:pic>
        <p:nvPicPr>
          <p:cNvPr id="147464" name="Picture 8" descr="jimal-khalili"/>
          <p:cNvPicPr>
            <a:picLocks noChangeAspect="1" noChangeArrowheads="1"/>
          </p:cNvPicPr>
          <p:nvPr/>
        </p:nvPicPr>
        <p:blipFill>
          <a:blip r:embed="rId9"/>
          <a:srcRect/>
          <a:stretch>
            <a:fillRect/>
          </a:stretch>
        </p:blipFill>
        <p:spPr bwMode="auto">
          <a:xfrm>
            <a:off x="1230698" y="3780532"/>
            <a:ext cx="1216464" cy="1216465"/>
          </a:xfrm>
          <a:prstGeom prst="rect">
            <a:avLst/>
          </a:prstGeom>
          <a:noFill/>
        </p:spPr>
      </p:pic>
      <p:pic>
        <p:nvPicPr>
          <p:cNvPr id="147466" name="Picture 10" descr="rickygervias"/>
          <p:cNvPicPr>
            <a:picLocks noChangeAspect="1" noChangeArrowheads="1"/>
          </p:cNvPicPr>
          <p:nvPr/>
        </p:nvPicPr>
        <p:blipFill>
          <a:blip r:embed="rId10"/>
          <a:srcRect/>
          <a:stretch>
            <a:fillRect/>
          </a:stretch>
        </p:blipFill>
        <p:spPr bwMode="auto">
          <a:xfrm>
            <a:off x="457199" y="2054822"/>
            <a:ext cx="1446970" cy="1446972"/>
          </a:xfrm>
          <a:prstGeom prst="rect">
            <a:avLst/>
          </a:prstGeom>
          <a:noFill/>
        </p:spPr>
      </p:pic>
      <p:pic>
        <p:nvPicPr>
          <p:cNvPr id="147468" name="Picture 12" descr="Brian_Cox"/>
          <p:cNvPicPr>
            <a:picLocks noChangeAspect="1" noChangeArrowheads="1"/>
          </p:cNvPicPr>
          <p:nvPr/>
        </p:nvPicPr>
        <p:blipFill>
          <a:blip r:embed="rId11"/>
          <a:srcRect/>
          <a:stretch>
            <a:fillRect/>
          </a:stretch>
        </p:blipFill>
        <p:spPr bwMode="auto">
          <a:xfrm>
            <a:off x="2641963" y="5118014"/>
            <a:ext cx="1318645" cy="1318646"/>
          </a:xfrm>
          <a:prstGeom prst="rect">
            <a:avLst/>
          </a:prstGeom>
          <a:noFill/>
        </p:spPr>
      </p:pic>
      <p:pic>
        <p:nvPicPr>
          <p:cNvPr id="147472" name="Picture 16" descr="shappi"/>
          <p:cNvPicPr>
            <a:picLocks noChangeAspect="1" noChangeArrowheads="1"/>
          </p:cNvPicPr>
          <p:nvPr/>
        </p:nvPicPr>
        <p:blipFill>
          <a:blip r:embed="rId12"/>
          <a:srcRect/>
          <a:stretch>
            <a:fillRect/>
          </a:stretch>
        </p:blipFill>
        <p:spPr bwMode="auto">
          <a:xfrm>
            <a:off x="1282828" y="5118013"/>
            <a:ext cx="1318645" cy="1318646"/>
          </a:xfrm>
          <a:prstGeom prst="rect">
            <a:avLst/>
          </a:prstGeom>
          <a:noFill/>
        </p:spPr>
      </p:pic>
      <p:pic>
        <p:nvPicPr>
          <p:cNvPr id="147474" name="Picture 18" descr="terrypratchett"/>
          <p:cNvPicPr>
            <a:picLocks noChangeAspect="1" noChangeArrowheads="1"/>
          </p:cNvPicPr>
          <p:nvPr/>
        </p:nvPicPr>
        <p:blipFill>
          <a:blip r:embed="rId13"/>
          <a:srcRect/>
          <a:stretch>
            <a:fillRect/>
          </a:stretch>
        </p:blipFill>
        <p:spPr bwMode="auto">
          <a:xfrm>
            <a:off x="3960608" y="5043223"/>
            <a:ext cx="1318645" cy="1318646"/>
          </a:xfrm>
          <a:prstGeom prst="rect">
            <a:avLst/>
          </a:prstGeom>
          <a:noFill/>
        </p:spPr>
      </p:pic>
      <p:pic>
        <p:nvPicPr>
          <p:cNvPr id="147476" name="Picture 20" descr="timminchin"/>
          <p:cNvPicPr>
            <a:picLocks noChangeAspect="1" noChangeArrowheads="1"/>
          </p:cNvPicPr>
          <p:nvPr/>
        </p:nvPicPr>
        <p:blipFill>
          <a:blip r:embed="rId14"/>
          <a:srcRect/>
          <a:stretch>
            <a:fillRect/>
          </a:stretch>
        </p:blipFill>
        <p:spPr bwMode="auto">
          <a:xfrm>
            <a:off x="2447162" y="3596112"/>
            <a:ext cx="1400884" cy="1400885"/>
          </a:xfrm>
          <a:prstGeom prst="rect">
            <a:avLst/>
          </a:prstGeom>
          <a:noFill/>
        </p:spPr>
      </p:pic>
      <p:pic>
        <p:nvPicPr>
          <p:cNvPr id="147478" name="Picture 22" descr="Davidbaddiel"/>
          <p:cNvPicPr>
            <a:picLocks noChangeAspect="1" noChangeArrowheads="1"/>
          </p:cNvPicPr>
          <p:nvPr/>
        </p:nvPicPr>
        <p:blipFill>
          <a:blip r:embed="rId15"/>
          <a:srcRect/>
          <a:stretch>
            <a:fillRect/>
          </a:stretch>
        </p:blipFill>
        <p:spPr bwMode="auto">
          <a:xfrm>
            <a:off x="4470648" y="2054822"/>
            <a:ext cx="1095375" cy="1095376"/>
          </a:xfrm>
          <a:prstGeom prst="rect">
            <a:avLst/>
          </a:prstGeom>
          <a:noFill/>
        </p:spPr>
      </p:pic>
      <p:pic>
        <p:nvPicPr>
          <p:cNvPr id="147480" name="Picture 24" descr="edbyrne"/>
          <p:cNvPicPr>
            <a:picLocks noChangeAspect="1" noChangeArrowheads="1"/>
          </p:cNvPicPr>
          <p:nvPr/>
        </p:nvPicPr>
        <p:blipFill>
          <a:blip r:embed="rId16"/>
          <a:srcRect/>
          <a:stretch>
            <a:fillRect/>
          </a:stretch>
        </p:blipFill>
        <p:spPr bwMode="auto">
          <a:xfrm>
            <a:off x="5279253" y="5014251"/>
            <a:ext cx="1364871" cy="1364872"/>
          </a:xfrm>
          <a:prstGeom prst="rect">
            <a:avLst/>
          </a:prstGeom>
          <a:noFill/>
        </p:spPr>
      </p:pic>
      <p:pic>
        <p:nvPicPr>
          <p:cNvPr id="147484" name="Picture 28" descr="New Patron: actress and comedian Sara Pascoe"/>
          <p:cNvPicPr>
            <a:picLocks noChangeAspect="1" noChangeArrowheads="1"/>
          </p:cNvPicPr>
          <p:nvPr/>
        </p:nvPicPr>
        <p:blipFill>
          <a:blip r:embed="rId17"/>
          <a:srcRect l="17190" r="10595" b="45470"/>
          <a:stretch>
            <a:fillRect/>
          </a:stretch>
        </p:blipFill>
        <p:spPr bwMode="auto">
          <a:xfrm>
            <a:off x="3848046" y="3496674"/>
            <a:ext cx="1339837" cy="1517577"/>
          </a:xfrm>
          <a:prstGeom prst="rect">
            <a:avLst/>
          </a:prstGeom>
          <a:noFill/>
        </p:spPr>
      </p:pic>
      <p:pic>
        <p:nvPicPr>
          <p:cNvPr id="26" name="Picture 2" descr="2015 12 15 LW v2 AC Grayling"/>
          <p:cNvPicPr>
            <a:picLocks noChangeAspect="1" noChangeArrowheads="1"/>
          </p:cNvPicPr>
          <p:nvPr/>
        </p:nvPicPr>
        <p:blipFill>
          <a:blip r:embed="rId18"/>
          <a:srcRect l="73083" b="10113"/>
          <a:stretch>
            <a:fillRect/>
          </a:stretch>
        </p:blipFill>
        <p:spPr bwMode="auto">
          <a:xfrm>
            <a:off x="7968343" y="1892377"/>
            <a:ext cx="1168130" cy="1248295"/>
          </a:xfrm>
          <a:prstGeom prst="rect">
            <a:avLst/>
          </a:prstGeom>
          <a:noFill/>
        </p:spPr>
      </p:pic>
      <p:pic>
        <p:nvPicPr>
          <p:cNvPr id="11266" name="Picture 2" descr="Sandi Toksvig in 2009.jpg"/>
          <p:cNvPicPr>
            <a:picLocks noChangeAspect="1" noChangeArrowheads="1"/>
          </p:cNvPicPr>
          <p:nvPr/>
        </p:nvPicPr>
        <p:blipFill>
          <a:blip r:embed="rId19"/>
          <a:srcRect l="7092" r="40450"/>
          <a:stretch>
            <a:fillRect/>
          </a:stretch>
        </p:blipFill>
        <p:spPr bwMode="auto">
          <a:xfrm>
            <a:off x="131441" y="5248908"/>
            <a:ext cx="1099257" cy="1400175"/>
          </a:xfrm>
          <a:prstGeom prst="rect">
            <a:avLst/>
          </a:prstGeom>
          <a:noFill/>
        </p:spPr>
      </p:pic>
      <p:pic>
        <p:nvPicPr>
          <p:cNvPr id="11268" name="Picture 4" descr="https://upload.wikimedia.org/wikipedia/commons/thumb/1/16/Emma_Thompson_at_2013_TIFF_2.jpg/170px-Emma_Thompson_at_2013_TIFF_2.jpg"/>
          <p:cNvPicPr>
            <a:picLocks noChangeAspect="1" noChangeArrowheads="1"/>
          </p:cNvPicPr>
          <p:nvPr/>
        </p:nvPicPr>
        <p:blipFill>
          <a:blip r:embed="rId20"/>
          <a:srcRect l="15300" r="12811" b="52492"/>
          <a:stretch>
            <a:fillRect/>
          </a:stretch>
        </p:blipFill>
        <p:spPr bwMode="auto">
          <a:xfrm>
            <a:off x="7979935" y="3596112"/>
            <a:ext cx="1164065" cy="1162969"/>
          </a:xfrm>
          <a:prstGeom prst="rect">
            <a:avLst/>
          </a:prstGeom>
          <a:noFill/>
        </p:spPr>
      </p:pic>
      <p:pic>
        <p:nvPicPr>
          <p:cNvPr id="11270" name="Picture 6" descr="Nigella2.jpg"/>
          <p:cNvPicPr>
            <a:picLocks noChangeAspect="1" noChangeArrowheads="1"/>
          </p:cNvPicPr>
          <p:nvPr/>
        </p:nvPicPr>
        <p:blipFill>
          <a:blip r:embed="rId21"/>
          <a:srcRect/>
          <a:stretch>
            <a:fillRect/>
          </a:stretch>
        </p:blipFill>
        <p:spPr bwMode="auto">
          <a:xfrm>
            <a:off x="0" y="3596112"/>
            <a:ext cx="1282828" cy="1521901"/>
          </a:xfrm>
          <a:prstGeom prst="rect">
            <a:avLst/>
          </a:prstGeom>
          <a:noFill/>
        </p:spPr>
      </p:pic>
      <p:pic>
        <p:nvPicPr>
          <p:cNvPr id="11272" name="Picture 8" descr="Alice Walker.jpg"/>
          <p:cNvPicPr>
            <a:picLocks noChangeAspect="1" noChangeArrowheads="1"/>
          </p:cNvPicPr>
          <p:nvPr/>
        </p:nvPicPr>
        <p:blipFill>
          <a:blip r:embed="rId22"/>
          <a:srcRect l="28101" r="19862" b="26038"/>
          <a:stretch>
            <a:fillRect/>
          </a:stretch>
        </p:blipFill>
        <p:spPr bwMode="auto">
          <a:xfrm>
            <a:off x="6812281" y="1777724"/>
            <a:ext cx="1090429" cy="1345565"/>
          </a:xfrm>
          <a:prstGeom prst="rect">
            <a:avLst/>
          </a:prstGeom>
          <a:noFill/>
        </p:spPr>
      </p:pic>
      <p:pic>
        <p:nvPicPr>
          <p:cNvPr id="11274" name="Picture 10" descr="Margaret Atwood 2015.jpg"/>
          <p:cNvPicPr>
            <a:picLocks noChangeAspect="1" noChangeArrowheads="1"/>
          </p:cNvPicPr>
          <p:nvPr/>
        </p:nvPicPr>
        <p:blipFill>
          <a:blip r:embed="rId23"/>
          <a:srcRect r="1237" b="30039"/>
          <a:stretch>
            <a:fillRect/>
          </a:stretch>
        </p:blipFill>
        <p:spPr bwMode="auto">
          <a:xfrm>
            <a:off x="7902710" y="4902589"/>
            <a:ext cx="1218312" cy="1294527"/>
          </a:xfrm>
          <a:prstGeom prst="rect">
            <a:avLst/>
          </a:prstGeom>
          <a:noFill/>
        </p:spPr>
      </p:pic>
    </p:spTree>
    <p:extLst>
      <p:ext uri="{BB962C8B-B14F-4D97-AF65-F5344CB8AC3E}">
        <p14:creationId xmlns:p14="http://schemas.microsoft.com/office/powerpoint/2010/main" xmlns="" val="1733423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Humanism is positive</a:t>
            </a:r>
            <a:endParaRPr lang="en-US" dirty="0"/>
          </a:p>
        </p:txBody>
      </p:sp>
      <p:sp>
        <p:nvSpPr>
          <p:cNvPr id="7" name="Text Placeholder 1"/>
          <p:cNvSpPr>
            <a:spLocks noGrp="1"/>
          </p:cNvSpPr>
          <p:nvPr>
            <p:ph type="body" idx="1"/>
          </p:nvPr>
        </p:nvSpPr>
        <p:spPr>
          <a:xfrm>
            <a:off x="457199" y="1364343"/>
            <a:ext cx="8534401" cy="4325257"/>
          </a:xfrm>
        </p:spPr>
        <p:txBody>
          <a:bodyPr>
            <a:normAutofit lnSpcReduction="10000"/>
          </a:bodyPr>
          <a:lstStyle/>
          <a:p>
            <a:r>
              <a:rPr lang="en-GB" sz="2800" dirty="0" smtClean="0"/>
              <a:t>More than just not believing in </a:t>
            </a:r>
            <a:r>
              <a:rPr lang="en-GB" sz="2800" dirty="0" smtClean="0"/>
              <a:t>gods </a:t>
            </a:r>
            <a:r>
              <a:rPr lang="en-GB" sz="2800" dirty="0" smtClean="0"/>
              <a:t>and an afterlife</a:t>
            </a:r>
          </a:p>
          <a:p>
            <a:endParaRPr lang="en-GB" sz="2800" dirty="0" smtClean="0"/>
          </a:p>
          <a:p>
            <a:r>
              <a:rPr lang="en-GB" sz="2800" dirty="0" smtClean="0"/>
              <a:t>Many positive beliefs and values</a:t>
            </a:r>
          </a:p>
          <a:p>
            <a:pPr lvl="0">
              <a:buFont typeface="Arial" pitchFamily="34" charset="0"/>
              <a:buChar char="•"/>
            </a:pPr>
            <a:r>
              <a:rPr lang="en-GB" sz="2800" dirty="0" smtClean="0"/>
              <a:t> I believe I can be good without the need </a:t>
            </a:r>
            <a:r>
              <a:rPr lang="en-GB" sz="2800" dirty="0" smtClean="0"/>
              <a:t>for religion</a:t>
            </a:r>
            <a:endParaRPr lang="en-GB" sz="2800" dirty="0" smtClean="0"/>
          </a:p>
          <a:p>
            <a:pPr lvl="0">
              <a:buFont typeface="Arial" pitchFamily="34" charset="0"/>
              <a:buChar char="•"/>
            </a:pPr>
            <a:r>
              <a:rPr lang="en-GB" sz="2800" dirty="0" smtClean="0"/>
              <a:t> I believe I can make my own </a:t>
            </a:r>
            <a:r>
              <a:rPr lang="en-GB" sz="2800" dirty="0" smtClean="0"/>
              <a:t>life meaningful</a:t>
            </a:r>
            <a:endParaRPr lang="en-GB" sz="2800" dirty="0" smtClean="0"/>
          </a:p>
          <a:p>
            <a:pPr lvl="0">
              <a:buFont typeface="Arial" pitchFamily="34" charset="0"/>
              <a:buChar char="•"/>
            </a:pPr>
            <a:r>
              <a:rPr lang="en-GB" sz="2800" dirty="0" smtClean="0"/>
              <a:t> I believe science and reason can lead us to truths about the world</a:t>
            </a:r>
          </a:p>
          <a:p>
            <a:endParaRPr lang="en-GB" sz="2800" dirty="0" smtClean="0"/>
          </a:p>
          <a:p>
            <a:r>
              <a:rPr lang="en-GB" sz="2800" dirty="0" smtClean="0">
                <a:solidFill>
                  <a:srgbClr val="008184"/>
                </a:solidFill>
              </a:rPr>
              <a:t>Helps human beings decide how to live their lives.</a:t>
            </a:r>
            <a:endParaRPr lang="en-GB" sz="2800" dirty="0">
              <a:solidFill>
                <a:srgbClr val="008184"/>
              </a:solidFill>
            </a:endParaRPr>
          </a:p>
        </p:txBody>
      </p:sp>
    </p:spTree>
    <p:extLst>
      <p:ext uri="{BB962C8B-B14F-4D97-AF65-F5344CB8AC3E}">
        <p14:creationId xmlns:p14="http://schemas.microsoft.com/office/powerpoint/2010/main" xmlns="" val="1733423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idx="1"/>
          </p:nvPr>
        </p:nvSpPr>
        <p:spPr>
          <a:xfrm>
            <a:off x="170330" y="1535111"/>
            <a:ext cx="7207624" cy="4345735"/>
          </a:xfrm>
          <a:ln>
            <a:noFill/>
          </a:ln>
        </p:spPr>
        <p:txBody>
          <a:bodyPr>
            <a:normAutofit/>
          </a:bodyPr>
          <a:lstStyle/>
          <a:p>
            <a:pPr algn="ctr"/>
            <a:endParaRPr lang="en-US" sz="4000" dirty="0" smtClean="0"/>
          </a:p>
          <a:p>
            <a:pPr algn="ctr"/>
            <a:r>
              <a:rPr lang="en-US" sz="4000" dirty="0" smtClean="0"/>
              <a:t>Humanism is demanding.</a:t>
            </a:r>
            <a:endParaRPr lang="en-US" sz="4000" i="1" dirty="0" smtClean="0"/>
          </a:p>
          <a:p>
            <a:pPr algn="ctr"/>
            <a:endParaRPr lang="en-US" sz="4000" dirty="0" smtClean="0"/>
          </a:p>
          <a:p>
            <a:pPr algn="ctr"/>
            <a:r>
              <a:rPr lang="en-US" sz="4000" dirty="0" smtClean="0"/>
              <a:t>However, it is also incredibly rewarding!</a:t>
            </a:r>
            <a:endParaRPr lang="en-US" sz="4000" dirty="0"/>
          </a:p>
        </p:txBody>
      </p:sp>
      <p:pic>
        <p:nvPicPr>
          <p:cNvPr id="5" name="Picture 4" descr="C:\Users\luke\AppData\Local\Skitch\Screenshot_010616_041216_PM.jpg"/>
          <p:cNvPicPr/>
          <p:nvPr/>
        </p:nvPicPr>
        <p:blipFill>
          <a:blip r:embed="rId3" cstate="print"/>
          <a:srcRect/>
          <a:stretch>
            <a:fillRect/>
          </a:stretch>
        </p:blipFill>
        <p:spPr bwMode="auto">
          <a:xfrm>
            <a:off x="6808692" y="1535111"/>
            <a:ext cx="2335307" cy="4169147"/>
          </a:xfrm>
          <a:prstGeom prst="rect">
            <a:avLst/>
          </a:prstGeom>
          <a:noFill/>
        </p:spPr>
      </p:pic>
      <p:pic>
        <p:nvPicPr>
          <p:cNvPr id="6" name="Picture 5" descr="https://humanism.org.uk/wp-content/uploads/Thats-Humanism-Logo2.png"/>
          <p:cNvPicPr/>
          <p:nvPr/>
        </p:nvPicPr>
        <p:blipFill>
          <a:blip r:embed="rId4"/>
          <a:srcRect/>
          <a:stretch>
            <a:fillRect/>
          </a:stretch>
        </p:blipFill>
        <p:spPr bwMode="auto">
          <a:xfrm>
            <a:off x="2050164" y="267368"/>
            <a:ext cx="3673743" cy="1444332"/>
          </a:xfrm>
          <a:prstGeom prst="rect">
            <a:avLst/>
          </a:prstGeom>
          <a:noFill/>
          <a:ln w="9525">
            <a:noFill/>
            <a:miter lim="800000"/>
            <a:headEnd/>
            <a:tailEnd/>
          </a:ln>
        </p:spPr>
      </p:pic>
    </p:spTree>
    <p:extLst>
      <p:ext uri="{BB962C8B-B14F-4D97-AF65-F5344CB8AC3E}">
        <p14:creationId xmlns="" xmlns:p14="http://schemas.microsoft.com/office/powerpoint/2010/main" val="1733423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Understanding Humanism</a:t>
            </a:r>
          </a:p>
          <a:p>
            <a:r>
              <a:rPr lang="en-US" dirty="0" smtClean="0"/>
              <a:t>Understandinghumanism.org.uk</a:t>
            </a:r>
          </a:p>
          <a:p>
            <a:endParaRPr lang="en-US" dirty="0" smtClean="0"/>
          </a:p>
          <a:p>
            <a:r>
              <a:rPr lang="en-US" dirty="0" smtClean="0"/>
              <a:t>39 Moreland Street</a:t>
            </a:r>
          </a:p>
          <a:p>
            <a:r>
              <a:rPr lang="en-US" dirty="0" smtClean="0"/>
              <a:t>London</a:t>
            </a:r>
          </a:p>
          <a:p>
            <a:r>
              <a:rPr lang="en-US" dirty="0" smtClean="0"/>
              <a:t>EC1V8BB</a:t>
            </a:r>
            <a:endParaRPr lang="en-US" dirty="0"/>
          </a:p>
        </p:txBody>
      </p:sp>
    </p:spTree>
    <p:extLst>
      <p:ext uri="{BB962C8B-B14F-4D97-AF65-F5344CB8AC3E}">
        <p14:creationId xmlns="" xmlns:p14="http://schemas.microsoft.com/office/powerpoint/2010/main" val="277774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are all human</a:t>
            </a:r>
            <a:endParaRPr lang="en-US" dirty="0"/>
          </a:p>
        </p:txBody>
      </p:sp>
      <p:sp>
        <p:nvSpPr>
          <p:cNvPr id="7" name="Text Placeholder 1"/>
          <p:cNvSpPr>
            <a:spLocks noGrp="1"/>
          </p:cNvSpPr>
          <p:nvPr>
            <p:ph type="body" idx="1"/>
          </p:nvPr>
        </p:nvSpPr>
        <p:spPr>
          <a:xfrm>
            <a:off x="457199" y="1535112"/>
            <a:ext cx="8534401" cy="3939255"/>
          </a:xfrm>
        </p:spPr>
        <p:txBody>
          <a:bodyPr>
            <a:normAutofit/>
          </a:bodyPr>
          <a:lstStyle/>
          <a:p>
            <a:r>
              <a:rPr lang="en-US" sz="2800" dirty="0" smtClean="0"/>
              <a:t>Humanists…</a:t>
            </a:r>
          </a:p>
          <a:p>
            <a:endParaRPr lang="en-US" sz="2800" dirty="0" smtClean="0"/>
          </a:p>
          <a:p>
            <a:pPr>
              <a:buFont typeface="Arial" pitchFamily="34" charset="0"/>
              <a:buChar char="•"/>
            </a:pPr>
            <a:r>
              <a:rPr lang="en-US" sz="2800" dirty="0" smtClean="0"/>
              <a:t> Value all human beings, their differences, and that which we have in common</a:t>
            </a:r>
          </a:p>
          <a:p>
            <a:pPr>
              <a:buFont typeface="Arial" pitchFamily="34" charset="0"/>
              <a:buChar char="•"/>
            </a:pPr>
            <a:r>
              <a:rPr lang="en-US" sz="2800" dirty="0" smtClean="0"/>
              <a:t> Place human wellbeing and happiness at the centre when making decisions about how they should live</a:t>
            </a:r>
          </a:p>
          <a:p>
            <a:pPr>
              <a:buFont typeface="Arial" pitchFamily="34" charset="0"/>
              <a:buChar char="•"/>
            </a:pPr>
            <a:r>
              <a:rPr lang="en-US" sz="2800" dirty="0" smtClean="0"/>
              <a:t> Are optimistic about human nature and celebrate our many achievements</a:t>
            </a:r>
            <a:endParaRPr lang="en-US" sz="2800" dirty="0"/>
          </a:p>
        </p:txBody>
      </p:sp>
    </p:spTree>
    <p:extLst>
      <p:ext uri="{BB962C8B-B14F-4D97-AF65-F5344CB8AC3E}">
        <p14:creationId xmlns="" xmlns:p14="http://schemas.microsoft.com/office/powerpoint/2010/main" val="173342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Celebrate humanity</a:t>
            </a:r>
            <a:endParaRPr lang="en-GB" dirty="0"/>
          </a:p>
        </p:txBody>
      </p:sp>
      <p:pic>
        <p:nvPicPr>
          <p:cNvPr id="8" name="Picture 7" descr="C:\Users\luke\AppData\Local\Skitch\Screenshot_010616_040022_PM.jpg"/>
          <p:cNvPicPr/>
          <p:nvPr/>
        </p:nvPicPr>
        <p:blipFill>
          <a:blip r:embed="rId3" cstate="print"/>
          <a:srcRect/>
          <a:stretch>
            <a:fillRect/>
          </a:stretch>
        </p:blipFill>
        <p:spPr bwMode="auto">
          <a:xfrm>
            <a:off x="246044" y="1169737"/>
            <a:ext cx="1514475" cy="2095500"/>
          </a:xfrm>
          <a:prstGeom prst="rect">
            <a:avLst/>
          </a:prstGeom>
          <a:noFill/>
        </p:spPr>
      </p:pic>
      <p:pic>
        <p:nvPicPr>
          <p:cNvPr id="9" name="Picture 8" descr="C:\Users\luke\AppData\Local\Skitch\Screenshot_010616_040042_PM.jpg"/>
          <p:cNvPicPr/>
          <p:nvPr/>
        </p:nvPicPr>
        <p:blipFill>
          <a:blip r:embed="rId4" cstate="print"/>
          <a:srcRect/>
          <a:stretch>
            <a:fillRect/>
          </a:stretch>
        </p:blipFill>
        <p:spPr bwMode="auto">
          <a:xfrm>
            <a:off x="7581900" y="488016"/>
            <a:ext cx="1104900" cy="2590800"/>
          </a:xfrm>
          <a:prstGeom prst="rect">
            <a:avLst/>
          </a:prstGeom>
          <a:noFill/>
        </p:spPr>
      </p:pic>
      <p:pic>
        <p:nvPicPr>
          <p:cNvPr id="10" name="Picture 9" descr="C:\Users\luke\AppData\Local\Skitch\Screenshot_010616_040007_PM.jpg"/>
          <p:cNvPicPr/>
          <p:nvPr/>
        </p:nvPicPr>
        <p:blipFill>
          <a:blip r:embed="rId5" cstate="print"/>
          <a:srcRect/>
          <a:stretch>
            <a:fillRect/>
          </a:stretch>
        </p:blipFill>
        <p:spPr bwMode="auto">
          <a:xfrm>
            <a:off x="5329237" y="5633677"/>
            <a:ext cx="3629025" cy="904875"/>
          </a:xfrm>
          <a:prstGeom prst="rect">
            <a:avLst/>
          </a:prstGeom>
          <a:noFill/>
        </p:spPr>
      </p:pic>
      <p:pic>
        <p:nvPicPr>
          <p:cNvPr id="11" name="Picture 10" descr="C:\Users\luke\AppData\Local\Skitch\Screenshot_010616_035818_PM.jpg"/>
          <p:cNvPicPr/>
          <p:nvPr/>
        </p:nvPicPr>
        <p:blipFill>
          <a:blip r:embed="rId6" cstate="print"/>
          <a:srcRect/>
          <a:stretch>
            <a:fillRect/>
          </a:stretch>
        </p:blipFill>
        <p:spPr bwMode="auto">
          <a:xfrm>
            <a:off x="6057620" y="3265237"/>
            <a:ext cx="1897157" cy="2224728"/>
          </a:xfrm>
          <a:prstGeom prst="rect">
            <a:avLst/>
          </a:prstGeom>
          <a:noFill/>
        </p:spPr>
      </p:pic>
      <p:pic>
        <p:nvPicPr>
          <p:cNvPr id="13" name="Picture 12" descr="C:\Users\luke\AppData\Local\Skitch\Screenshot_010616_035455_PM.jpg"/>
          <p:cNvPicPr/>
          <p:nvPr/>
        </p:nvPicPr>
        <p:blipFill>
          <a:blip r:embed="rId7" cstate="print"/>
          <a:srcRect/>
          <a:stretch>
            <a:fillRect/>
          </a:stretch>
        </p:blipFill>
        <p:spPr bwMode="auto">
          <a:xfrm>
            <a:off x="2478042" y="4861310"/>
            <a:ext cx="2670082" cy="1677242"/>
          </a:xfrm>
          <a:prstGeom prst="rect">
            <a:avLst/>
          </a:prstGeom>
          <a:noFill/>
        </p:spPr>
      </p:pic>
      <p:pic>
        <p:nvPicPr>
          <p:cNvPr id="15" name="Picture 14" descr="C:\Users\luke\AppData\Local\Skitch\Screenshot_010616_042318_PM.jpg"/>
          <p:cNvPicPr/>
          <p:nvPr/>
        </p:nvPicPr>
        <p:blipFill>
          <a:blip r:embed="rId8" cstate="print"/>
          <a:srcRect/>
          <a:stretch>
            <a:fillRect/>
          </a:stretch>
        </p:blipFill>
        <p:spPr bwMode="auto">
          <a:xfrm>
            <a:off x="3014383" y="2378528"/>
            <a:ext cx="2708181" cy="2145768"/>
          </a:xfrm>
          <a:prstGeom prst="rect">
            <a:avLst/>
          </a:prstGeom>
          <a:noFill/>
        </p:spPr>
      </p:pic>
      <p:pic>
        <p:nvPicPr>
          <p:cNvPr id="16" name="Picture 15" descr="C:\Users\luke\AppData\Local\Skitch\Screenshot_010616_043611_PM.jpg"/>
          <p:cNvPicPr/>
          <p:nvPr/>
        </p:nvPicPr>
        <p:blipFill>
          <a:blip r:embed="rId9" cstate="print"/>
          <a:srcRect/>
          <a:stretch>
            <a:fillRect/>
          </a:stretch>
        </p:blipFill>
        <p:spPr bwMode="auto">
          <a:xfrm>
            <a:off x="5415942" y="838121"/>
            <a:ext cx="2036389" cy="1725786"/>
          </a:xfrm>
          <a:prstGeom prst="rect">
            <a:avLst/>
          </a:prstGeom>
          <a:noFill/>
        </p:spPr>
      </p:pic>
      <p:pic>
        <p:nvPicPr>
          <p:cNvPr id="17" name="Picture 16" descr="C:\Users\luke\AppData\Local\Skitch\Screenshot_010616_043950_PM.jpg"/>
          <p:cNvPicPr/>
          <p:nvPr/>
        </p:nvPicPr>
        <p:blipFill>
          <a:blip r:embed="rId10" cstate="print"/>
          <a:srcRect/>
          <a:stretch>
            <a:fillRect/>
          </a:stretch>
        </p:blipFill>
        <p:spPr bwMode="auto">
          <a:xfrm>
            <a:off x="3813083" y="1235448"/>
            <a:ext cx="1000965" cy="1143080"/>
          </a:xfrm>
          <a:prstGeom prst="rect">
            <a:avLst/>
          </a:prstGeom>
          <a:noFill/>
        </p:spPr>
      </p:pic>
      <p:pic>
        <p:nvPicPr>
          <p:cNvPr id="18" name="Picture 17" descr="C:\Users\luke\AppData\Local\Skitch\Screenshot_010616_044025_PM.jpg"/>
          <p:cNvPicPr/>
          <p:nvPr/>
        </p:nvPicPr>
        <p:blipFill>
          <a:blip r:embed="rId11" cstate="print"/>
          <a:srcRect/>
          <a:stretch>
            <a:fillRect/>
          </a:stretch>
        </p:blipFill>
        <p:spPr bwMode="auto">
          <a:xfrm>
            <a:off x="246044" y="3265237"/>
            <a:ext cx="1957388" cy="2005292"/>
          </a:xfrm>
          <a:prstGeom prst="rect">
            <a:avLst/>
          </a:prstGeom>
          <a:noFill/>
        </p:spPr>
      </p:pic>
      <p:pic>
        <p:nvPicPr>
          <p:cNvPr id="19" name="Picture 18" descr="C:\Users\luke\AppData\Local\Skitch\Screenshot_010616_044104_PM.jpg"/>
          <p:cNvPicPr/>
          <p:nvPr/>
        </p:nvPicPr>
        <p:blipFill>
          <a:blip r:embed="rId12" cstate="print"/>
          <a:srcRect/>
          <a:stretch>
            <a:fillRect/>
          </a:stretch>
        </p:blipFill>
        <p:spPr bwMode="auto">
          <a:xfrm>
            <a:off x="1760519" y="1404937"/>
            <a:ext cx="1308138" cy="11589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mean to be a humanist?</a:t>
            </a:r>
            <a:endParaRPr lang="en-US" dirty="0"/>
          </a:p>
        </p:txBody>
      </p:sp>
      <p:sp>
        <p:nvSpPr>
          <p:cNvPr id="7" name="Text Placeholder 1"/>
          <p:cNvSpPr>
            <a:spLocks noGrp="1"/>
          </p:cNvSpPr>
          <p:nvPr>
            <p:ph type="body" idx="1"/>
          </p:nvPr>
        </p:nvSpPr>
        <p:spPr>
          <a:xfrm>
            <a:off x="457199" y="1535112"/>
            <a:ext cx="8534401" cy="4184370"/>
          </a:xfrm>
        </p:spPr>
        <p:txBody>
          <a:bodyPr>
            <a:normAutofit fontScale="92500" lnSpcReduction="10000"/>
          </a:bodyPr>
          <a:lstStyle/>
          <a:p>
            <a:r>
              <a:rPr lang="en-US" sz="2800" dirty="0" smtClean="0"/>
              <a:t>Humanists…</a:t>
            </a:r>
          </a:p>
          <a:p>
            <a:endParaRPr lang="en-US" sz="2800" dirty="0" smtClean="0"/>
          </a:p>
          <a:p>
            <a:pPr>
              <a:buFont typeface="Arial" pitchFamily="34" charset="0"/>
              <a:buChar char="•"/>
            </a:pPr>
            <a:r>
              <a:rPr lang="en-US" sz="2800" dirty="0" smtClean="0"/>
              <a:t> Think for themselves about what is right and wrong, based on reason and respect for others</a:t>
            </a:r>
          </a:p>
          <a:p>
            <a:pPr>
              <a:buFont typeface="Arial" pitchFamily="34" charset="0"/>
              <a:buChar char="•"/>
            </a:pPr>
            <a:r>
              <a:rPr lang="en-US" sz="2800" dirty="0" smtClean="0"/>
              <a:t> Find meaning, beauty, and joy in the one life we have, without the need for an afterlife</a:t>
            </a:r>
          </a:p>
          <a:p>
            <a:pPr>
              <a:buFont typeface="Arial" pitchFamily="34" charset="0"/>
              <a:buChar char="•"/>
            </a:pPr>
            <a:r>
              <a:rPr lang="en-US" sz="2800" dirty="0" smtClean="0"/>
              <a:t> Look to science instead of religion as the best way to discover and understand the world</a:t>
            </a:r>
          </a:p>
          <a:p>
            <a:pPr>
              <a:buFont typeface="Arial" pitchFamily="34" charset="0"/>
              <a:buChar char="•"/>
            </a:pPr>
            <a:r>
              <a:rPr lang="en-US" sz="2800" dirty="0" smtClean="0"/>
              <a:t>Believe people can use empathy and compassion to make the world a better place</a:t>
            </a:r>
            <a:endParaRPr lang="en-US" sz="2800" dirty="0"/>
          </a:p>
        </p:txBody>
      </p:sp>
    </p:spTree>
    <p:extLst>
      <p:ext uri="{BB962C8B-B14F-4D97-AF65-F5344CB8AC3E}">
        <p14:creationId xmlns="" xmlns:p14="http://schemas.microsoft.com/office/powerpoint/2010/main" val="173342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Humanism a religion?</a:t>
            </a:r>
            <a:endParaRPr lang="en-US" dirty="0"/>
          </a:p>
        </p:txBody>
      </p:sp>
      <p:sp>
        <p:nvSpPr>
          <p:cNvPr id="7" name="Text Placeholder 1"/>
          <p:cNvSpPr>
            <a:spLocks noGrp="1"/>
          </p:cNvSpPr>
          <p:nvPr>
            <p:ph type="body" idx="1"/>
          </p:nvPr>
        </p:nvSpPr>
        <p:spPr>
          <a:xfrm>
            <a:off x="457199" y="1535111"/>
            <a:ext cx="8534401" cy="4345735"/>
          </a:xfrm>
        </p:spPr>
        <p:txBody>
          <a:bodyPr>
            <a:normAutofit lnSpcReduction="10000"/>
          </a:bodyPr>
          <a:lstStyle/>
          <a:p>
            <a:r>
              <a:rPr lang="en-GB" sz="4400" dirty="0" smtClean="0">
                <a:solidFill>
                  <a:srgbClr val="FF0000"/>
                </a:solidFill>
              </a:rPr>
              <a:t>No.</a:t>
            </a:r>
          </a:p>
          <a:p>
            <a:endParaRPr lang="en-GB" sz="2800" dirty="0" smtClean="0"/>
          </a:p>
          <a:p>
            <a:r>
              <a:rPr lang="en-GB" sz="2800" dirty="0" smtClean="0"/>
              <a:t>It is a philosophy, an attitude, or an approach to life.</a:t>
            </a:r>
          </a:p>
          <a:p>
            <a:endParaRPr lang="en-GB" sz="2800" dirty="0" smtClean="0"/>
          </a:p>
          <a:p>
            <a:r>
              <a:rPr lang="en-GB" sz="2800" dirty="0" smtClean="0"/>
              <a:t>It asks many of the same questions religions ask:</a:t>
            </a:r>
          </a:p>
          <a:p>
            <a:pPr>
              <a:buFont typeface="Arial" pitchFamily="34" charset="0"/>
              <a:buChar char="•"/>
            </a:pPr>
            <a:r>
              <a:rPr lang="en-GB" sz="2800" dirty="0" smtClean="0"/>
              <a:t> How can I understand the world around me?</a:t>
            </a:r>
          </a:p>
          <a:p>
            <a:pPr>
              <a:buFont typeface="Arial" pitchFamily="34" charset="0"/>
              <a:buChar char="•"/>
            </a:pPr>
            <a:r>
              <a:rPr lang="en-GB" sz="2800" dirty="0" smtClean="0"/>
              <a:t> Why should I be good?</a:t>
            </a:r>
          </a:p>
          <a:p>
            <a:pPr>
              <a:buFont typeface="Arial" pitchFamily="34" charset="0"/>
              <a:buChar char="•"/>
            </a:pPr>
            <a:r>
              <a:rPr lang="en-GB" sz="2800" dirty="0" smtClean="0"/>
              <a:t> How can I live a meaningful life?</a:t>
            </a:r>
          </a:p>
          <a:p>
            <a:endParaRPr lang="en-US" sz="2800" dirty="0"/>
          </a:p>
        </p:txBody>
      </p:sp>
    </p:spTree>
    <p:extLst>
      <p:ext uri="{BB962C8B-B14F-4D97-AF65-F5344CB8AC3E}">
        <p14:creationId xmlns="" xmlns:p14="http://schemas.microsoft.com/office/powerpoint/2010/main" val="173342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5495366" cy="3939255"/>
          </a:xfrm>
        </p:spPr>
        <p:txBody>
          <a:bodyPr>
            <a:normAutofit/>
          </a:bodyPr>
          <a:lstStyle/>
          <a:p>
            <a:r>
              <a:rPr lang="en-US" sz="3600" dirty="0" smtClean="0"/>
              <a:t>Who has a good question?</a:t>
            </a:r>
            <a:endParaRPr lang="en-US" sz="3600" dirty="0"/>
          </a:p>
        </p:txBody>
      </p:sp>
      <p:sp>
        <p:nvSpPr>
          <p:cNvPr id="3" name="Title 2"/>
          <p:cNvSpPr>
            <a:spLocks noGrp="1"/>
          </p:cNvSpPr>
          <p:nvPr>
            <p:ph type="title"/>
          </p:nvPr>
        </p:nvSpPr>
        <p:spPr/>
        <p:txBody>
          <a:bodyPr/>
          <a:lstStyle/>
          <a:p>
            <a:r>
              <a:rPr lang="en-US" dirty="0" smtClean="0"/>
              <a:t>The importance of questions</a:t>
            </a:r>
            <a:endParaRPr lang="en-US" dirty="0"/>
          </a:p>
        </p:txBody>
      </p:sp>
    </p:spTree>
    <p:extLst>
      <p:ext uri="{BB962C8B-B14F-4D97-AF65-F5344CB8AC3E}">
        <p14:creationId xmlns="" xmlns:p14="http://schemas.microsoft.com/office/powerpoint/2010/main" val="386835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5157</Words>
  <Application>Microsoft Office PowerPoint</Application>
  <PresentationFormat>On-screen Show (4:3)</PresentationFormat>
  <Paragraphs>825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Notes</vt:lpstr>
      <vt:lpstr>Slides Info</vt:lpstr>
      <vt:lpstr>What is Humanism?</vt:lpstr>
      <vt:lpstr>We are all human</vt:lpstr>
      <vt:lpstr>We are all human</vt:lpstr>
      <vt:lpstr>Celebrate humanity</vt:lpstr>
      <vt:lpstr>What does it mean to be a humanist?</vt:lpstr>
      <vt:lpstr>Is Humanism a religion?</vt:lpstr>
      <vt:lpstr>The importance of questions</vt:lpstr>
      <vt:lpstr>Why do people believe things?</vt:lpstr>
      <vt:lpstr>Question</vt:lpstr>
      <vt:lpstr>Making sense of the world</vt:lpstr>
      <vt:lpstr>Science is successful</vt:lpstr>
      <vt:lpstr>The importance of evidence</vt:lpstr>
      <vt:lpstr>Question</vt:lpstr>
      <vt:lpstr>Do humanists believe in a god or gods?</vt:lpstr>
      <vt:lpstr>The atheist bus campaign</vt:lpstr>
      <vt:lpstr>Question</vt:lpstr>
      <vt:lpstr>The Problem of Evil: Why do bad things happen?</vt:lpstr>
      <vt:lpstr>What do humanists think about death?</vt:lpstr>
      <vt:lpstr>Making the most of life</vt:lpstr>
      <vt:lpstr>Question</vt:lpstr>
      <vt:lpstr>What’s life all about?</vt:lpstr>
      <vt:lpstr>Question</vt:lpstr>
      <vt:lpstr>The Happy Human</vt:lpstr>
      <vt:lpstr>Happiness</vt:lpstr>
      <vt:lpstr>Happiness</vt:lpstr>
      <vt:lpstr>Celebration</vt:lpstr>
      <vt:lpstr>Question</vt:lpstr>
      <vt:lpstr>Why be good?</vt:lpstr>
      <vt:lpstr>Question</vt:lpstr>
      <vt:lpstr>The Golden Rule</vt:lpstr>
      <vt:lpstr>Can we be good without gods? Yes!</vt:lpstr>
      <vt:lpstr>Morality is natural</vt:lpstr>
      <vt:lpstr>Slide 35</vt:lpstr>
      <vt:lpstr>Humanism in practice</vt:lpstr>
      <vt:lpstr>What kind of world do humanists want?</vt:lpstr>
      <vt:lpstr>Wonder</vt:lpstr>
      <vt:lpstr>What does it mean to be a humanist?</vt:lpstr>
      <vt:lpstr>The British Humanist Association</vt:lpstr>
      <vt:lpstr>Humanist history</vt:lpstr>
      <vt:lpstr>The non-religious</vt:lpstr>
      <vt:lpstr>Who is a humanist?</vt:lpstr>
      <vt:lpstr>Humanism is positive</vt:lpstr>
      <vt:lpstr>Slide 45</vt:lpstr>
      <vt:lpstr>Slide 46</vt:lpstr>
    </vt:vector>
  </TitlesOfParts>
  <Company>Naked Marketing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Cole</dc:creator>
  <cp:lastModifiedBy>Luke Donnellan</cp:lastModifiedBy>
  <cp:revision>254</cp:revision>
  <dcterms:created xsi:type="dcterms:W3CDTF">2015-11-25T10:38:04Z</dcterms:created>
  <dcterms:modified xsi:type="dcterms:W3CDTF">2016-02-11T15:25:06Z</dcterms:modified>
</cp:coreProperties>
</file>